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3" r:id="rId6"/>
    <p:sldId id="264" r:id="rId7"/>
    <p:sldId id="265" r:id="rId8"/>
    <p:sldId id="266" r:id="rId9"/>
    <p:sldId id="267" r:id="rId10"/>
    <p:sldId id="284" r:id="rId11"/>
    <p:sldId id="269" r:id="rId12"/>
    <p:sldId id="272" r:id="rId13"/>
    <p:sldId id="273" r:id="rId14"/>
    <p:sldId id="274" r:id="rId15"/>
    <p:sldId id="275" r:id="rId16"/>
    <p:sldId id="283" r:id="rId17"/>
    <p:sldId id="278" r:id="rId18"/>
    <p:sldId id="279" r:id="rId19"/>
    <p:sldId id="281" r:id="rId20"/>
    <p:sldId id="285" r:id="rId21"/>
    <p:sldId id="28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5D33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3"/>
    <p:restoredTop sz="80911"/>
  </p:normalViewPr>
  <p:slideViewPr>
    <p:cSldViewPr snapToGrid="0" snapToObjects="1">
      <p:cViewPr varScale="1">
        <p:scale>
          <a:sx n="86" d="100"/>
          <a:sy n="86" d="100"/>
        </p:scale>
        <p:origin x="1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CFE02-8475-C24E-8F27-DC60DA3C7B83}" type="datetimeFigureOut">
              <a:rPr kumimoji="1" lang="zh-CN" altLang="en-US" smtClean="0"/>
              <a:t>2023/9/18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CF96-E5B7-3C42-ADD4-CC727353C4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3536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Hello, everyone, </a:t>
            </a:r>
            <a:r>
              <a:rPr kumimoji="1" lang="en-US" altLang="zh-CN" dirty="0" err="1"/>
              <a:t>Im</a:t>
            </a:r>
            <a:r>
              <a:rPr kumimoji="1" lang="en-US" altLang="zh-CN" dirty="0"/>
              <a:t> Kai Yao, It’s my pleasure to present our work, “…”.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CF96-E5B7-3C42-ADD4-CC727353C44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323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 design two upper bounds: </a:t>
            </a:r>
            <a:r>
              <a:rPr kumimoji="1" lang="en-US" altLang="zh-CN" dirty="0" err="1"/>
              <a:t>Unr</a:t>
            </a:r>
            <a:r>
              <a:rPr kumimoji="1" lang="en-US" altLang="zh-CN" dirty="0"/>
              <a:t> and </a:t>
            </a:r>
            <a:r>
              <a:rPr kumimoji="1" lang="en-US" altLang="zh-CN" dirty="0" err="1"/>
              <a:t>Udc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CF96-E5B7-3C42-ADD4-CC727353C44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466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CF96-E5B7-3C42-ADD4-CC727353C44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168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Which means the best community we can drive from this instance has minimum degree of 3.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CF96-E5B7-3C42-ADD4-CC727353C44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4991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C^nolargthanT</a:t>
            </a:r>
            <a:r>
              <a:rPr kumimoji="1" lang="en-US" altLang="zh-CN" dirty="0"/>
              <a:t> represents vertices whose degree in C is no larger than 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CF96-E5B7-3C42-ADD4-CC727353C44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6986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Same </a:t>
            </a:r>
            <a:r>
              <a:rPr kumimoji="1" lang="en-US" altLang="zh-CN" dirty="0" err="1"/>
              <a:t>exapmle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CF96-E5B7-3C42-ADD4-CC727353C447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363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CF96-E5B7-3C42-ADD4-CC727353C447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5176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All algorithms are implemented in C++.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CF96-E5B7-3C42-ADD4-CC727353C44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783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Firstly, it is effectiveness evaluation.</a:t>
            </a:r>
          </a:p>
          <a:p>
            <a:r>
              <a:rPr kumimoji="1" lang="en-US" altLang="zh-CN" dirty="0"/>
              <a:t>We evaluate the minimum degree and edge density of the returned communities with size constraint of [9,12]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exact algorithm SC-BRB has the highest result quality.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CF96-E5B7-3C42-ADD4-CC727353C447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7855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 evaluate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 </a:t>
            </a:r>
            <a:r>
              <a:rPr kumimoji="1" lang="en-US" altLang="zh-CN" dirty="0" err="1"/>
              <a:t>techiniques</a:t>
            </a:r>
            <a:r>
              <a:rPr kumimoji="1" lang="en-US" altLang="zh-CN" dirty="0"/>
              <a:t> used in SC-BRB, we implement the following algorithms.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We can see that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of the techniques contributes to the efficiency of SC-BRB.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CF96-E5B7-3C42-ADD4-CC727353C447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1410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Here we report the performance of PSA with different approximation ratio, 1.2 and 1.01, respectively.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Intuitively, the smaller the value of approximation ratio, the longer the running time, the better the result quality.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SC-BRB outperforms PSA(1.2) in terms of both result quality and running time.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PSA(1.01) has the same result quality as SC-BRB due to the small value of a r, but is much slower than our algorithm.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adapt PSA for SCS without size lower bound, by computing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approximate minimum𝑘-core for an iteratively increasing 𝑘 until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size of the identified subgraph is larger than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CF96-E5B7-3C42-ADD4-CC727353C447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4981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CS is a fundamental problem in graph mining.</a:t>
            </a:r>
          </a:p>
          <a:p>
            <a:r>
              <a:rPr kumimoji="1" lang="en-US" altLang="zh-CN" dirty="0"/>
              <a:t>Here is a general definition of CS.</a:t>
            </a:r>
          </a:p>
          <a:p>
            <a:r>
              <a:rPr kumimoji="1" lang="en-US" altLang="zh-CN" dirty="0"/>
              <a:t>	For example, in this graph, suppose the query vertex is q, intuitively, the subgraph in the circular area might be a community containing q.</a:t>
            </a:r>
          </a:p>
          <a:p>
            <a:r>
              <a:rPr kumimoji="1" lang="en-US" altLang="zh-CN" dirty="0"/>
              <a:t>This problem has many applications.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CF96-E5B7-3C42-ADD4-CC727353C44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7754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CF96-E5B7-3C42-ADD4-CC727353C447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4813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 can see, no matter which cohesiveness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 is used, the average size of the returned community is pretty large.</a:t>
            </a:r>
          </a:p>
          <a:p>
            <a:r>
              <a:rPr kumimoji="1" lang="en-US" altLang="zh-CN" dirty="0" err="1"/>
              <a:t>L’imiting</a:t>
            </a:r>
            <a:r>
              <a:rPr kumimoji="1" lang="zh-CN" altLang="en-US" dirty="0"/>
              <a:t> ！！！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CF96-E5B7-3C42-ADD4-CC727353C44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9740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So, in this paper we study Size Bounded Community Search.</a:t>
            </a:r>
          </a:p>
          <a:p>
            <a:r>
              <a:rPr kumimoji="1" lang="en-US" altLang="zh-CN" dirty="0"/>
              <a:t>Here is the formal definition of this problem.</a:t>
            </a:r>
          </a:p>
          <a:p>
            <a:r>
              <a:rPr kumimoji="1" lang="en-US" altLang="zh-CN" dirty="0"/>
              <a:t>Read~</a:t>
            </a:r>
          </a:p>
          <a:p>
            <a:r>
              <a:rPr kumimoji="1" lang="en-US" altLang="zh-CN" dirty="0"/>
              <a:t>Firstly, read~</a:t>
            </a:r>
          </a:p>
          <a:p>
            <a:r>
              <a:rPr kumimoji="1" lang="en-US" altLang="zh-CN" dirty="0"/>
              <a:t>Secondly, the number of vertices in H is at least \ell but at most h.</a:t>
            </a:r>
          </a:p>
          <a:p>
            <a:r>
              <a:rPr kumimoji="1" lang="en-US" altLang="zh-CN" dirty="0"/>
              <a:t>Lastly, read~</a:t>
            </a:r>
          </a:p>
          <a:p>
            <a:r>
              <a:rPr kumimoji="1" lang="en-US" altLang="zh-CN" dirty="0"/>
              <a:t>Read~</a:t>
            </a:r>
          </a:p>
          <a:p>
            <a:r>
              <a:rPr kumimoji="1" lang="en-US" altLang="zh-CN" dirty="0"/>
              <a:t>For example, we say the second graph is more cohesive than the first one.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CF96-E5B7-3C42-ADD4-CC727353C44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407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Let’s see an example.</a:t>
            </a:r>
          </a:p>
          <a:p>
            <a:r>
              <a:rPr kumimoji="1" lang="en-US" altLang="zh-CN" dirty="0"/>
              <a:t>For this subgraph, it is a feasible solution, whose size is 4 and minimum degree is 2.</a:t>
            </a:r>
          </a:p>
          <a:p>
            <a:r>
              <a:rPr kumimoji="1" lang="en-US" altLang="zh-CN" dirty="0"/>
              <a:t>For this subgraph, it is better than the previous one, since it has a larger minimum degree 3.</a:t>
            </a:r>
          </a:p>
          <a:p>
            <a:r>
              <a:rPr kumimoji="1" lang="en-US" altLang="zh-CN" dirty="0"/>
              <a:t>In this example, this subgraph is the optimal solution.</a:t>
            </a:r>
          </a:p>
          <a:p>
            <a:r>
              <a:rPr kumimoji="1" lang="en-US" altLang="zh-CN" dirty="0"/>
              <a:t>Although the whole graph has minimum degree of 3, it does not satisfy the size constraint.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CF96-E5B7-3C42-ADD4-CC727353C44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4059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SCS problem is NP-hard.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To solve this problem exactly, we resort to branch and bound algorithm.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CF96-E5B7-3C42-ADD4-CC727353C44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3848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Firstly, let’s see a basic enumeration algorithm.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CF96-E5B7-3C42-ADD4-CC727353C44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7774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For example, in this graph, the query vertex is v1, the size constraint is [3,5]</a:t>
            </a:r>
          </a:p>
          <a:p>
            <a:r>
              <a:rPr kumimoji="1" lang="en-US" altLang="zh-CN" dirty="0"/>
              <a:t>The enumeration process can be depicted as a binary search tree, where the root is the query vertex v1. </a:t>
            </a:r>
          </a:p>
          <a:p>
            <a:r>
              <a:rPr kumimoji="1" lang="en-US" altLang="zh-CN" dirty="0"/>
              <a:t>On each tree node, we generate two subtrees, move a vertex from R to C, or discard it.</a:t>
            </a:r>
          </a:p>
          <a:p>
            <a:r>
              <a:rPr kumimoji="1" lang="en-US" altLang="zh-CN" dirty="0"/>
              <a:t>During the enumeration process, when we find a better solution, we use H and </a:t>
            </a:r>
            <a:r>
              <a:rPr kumimoji="1" lang="en-US" altLang="zh-CN" dirty="0" err="1"/>
              <a:t>k_tilde</a:t>
            </a:r>
            <a:r>
              <a:rPr kumimoji="1" lang="en-US" altLang="zh-CN" dirty="0"/>
              <a:t> to record the feasible solution and its minimum degree.</a:t>
            </a:r>
          </a:p>
          <a:p>
            <a:r>
              <a:rPr kumimoji="1" lang="en-US" altLang="zh-CN" dirty="0"/>
              <a:t>When all the feasible solutions have been explored. Finally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CF96-E5B7-3C42-ADD4-CC727353C44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1940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 in this paper, we propose the following techniques to </a:t>
            </a:r>
            <a:r>
              <a:rPr kumimoji="1" lang="en-US" altLang="zh-CN" dirty="0" err="1"/>
              <a:t>facilate</a:t>
            </a:r>
            <a:r>
              <a:rPr kumimoji="1" lang="en-US" altLang="zh-CN" dirty="0"/>
              <a:t> the computation.</a:t>
            </a:r>
          </a:p>
          <a:p>
            <a:r>
              <a:rPr kumimoji="1" lang="en-US" altLang="zh-CN" dirty="0"/>
              <a:t>Read~</a:t>
            </a:r>
          </a:p>
          <a:p>
            <a:r>
              <a:rPr kumimoji="1" lang="en-US" altLang="zh-CN" dirty="0"/>
              <a:t>In this presentation, I will only introduce the UB techniques.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CF96-E5B7-3C42-ADD4-CC727353C44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8001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036F824-7931-3B46-9917-E4DC2F2AB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644" cy="6858000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F29E8451-F8CC-7F46-8754-B37FE709C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800" y="1041400"/>
            <a:ext cx="6813960" cy="2387600"/>
          </a:xfrm>
        </p:spPr>
        <p:txBody>
          <a:bodyPr anchor="b">
            <a:normAutofit/>
          </a:bodyPr>
          <a:lstStyle>
            <a:lvl1pPr algn="ctr">
              <a:defRPr sz="5000" b="1" spc="30" baseline="0">
                <a:solidFill>
                  <a:schemeClr val="bg1"/>
                </a:solidFill>
                <a:latin typeface="Times" pitchFamily="2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4B6BE0C1-78C9-204B-8B4A-315E36A14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800" y="3642519"/>
            <a:ext cx="681396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pic>
        <p:nvPicPr>
          <p:cNvPr id="3" name="图片 2" descr="图片包含 图示&#10;&#10;描述已自动生成">
            <a:extLst>
              <a:ext uri="{FF2B5EF4-FFF2-40B4-BE49-F238E27FC236}">
                <a16:creationId xmlns:a16="http://schemas.microsoft.com/office/drawing/2014/main" id="{547B71B6-7925-7249-A68F-463EA1201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634CEE41-006C-2546-99EE-3CF60051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00" y="5642253"/>
            <a:ext cx="2500313" cy="87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31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70B8A-CE33-3049-A5F0-5A308F9F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7FA5D6-6626-0A42-A7D3-B9FD61437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A888BA-027C-AF43-AC26-9AE72AB0B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3F29-7B61-F242-ADE6-7E9E1305E16E}" type="datetime1">
              <a:rPr kumimoji="1" lang="zh-CN" altLang="en-US" smtClean="0"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43C3D4-952B-1F47-A9B6-1A4C84AE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CE1BB7-71E3-3E4A-8E8F-58765957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1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CD65A35-617B-BD42-A02E-F965AD05BD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102846-E312-7A4F-8CDB-ACE230E4D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F76806-5BEE-3C4A-827C-A4011AF7D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6A877-BA41-184B-8E15-146D3734FFD4}" type="datetime1">
              <a:rPr kumimoji="1" lang="zh-CN" altLang="en-US" smtClean="0"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6BF5CE-5439-754B-9B09-DF91ED3F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DB62B6-6099-1E45-9ABA-5B8A0A3C1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0905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FDED72-8BDE-8E4F-80DB-ABC03EA51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75" y="980788"/>
            <a:ext cx="10945613" cy="5419257"/>
          </a:xfrm>
        </p:spPr>
        <p:txBody>
          <a:bodyPr>
            <a:normAutofit/>
          </a:bodyPr>
          <a:lstStyle>
            <a:lvl1pPr marL="400050" indent="-4000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74626"/>
              </a:buClr>
              <a:buSzPct val="75000"/>
              <a:buFont typeface="Wingdings" pitchFamily="2" charset="2"/>
              <a:buChar char="l"/>
              <a:tabLst/>
              <a:defRPr sz="2400" spc="0" baseline="0">
                <a:latin typeface="+mn-lt"/>
                <a:ea typeface="+mn-ea"/>
              </a:defRPr>
            </a:lvl1pPr>
            <a:lvl2pPr marL="854075" indent="-39687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74626"/>
              </a:buClr>
              <a:buSzPct val="70000"/>
              <a:buFont typeface="Wingdings" pitchFamily="2" charset="2"/>
              <a:buChar char="Ø"/>
              <a:tabLst/>
              <a:defRPr sz="2400" spc="0" baseline="0">
                <a:latin typeface="+mn-lt"/>
                <a:ea typeface="+mn-ea"/>
              </a:defRPr>
            </a:lvl2pPr>
            <a:lvl3pPr marL="1336675" indent="-42227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74626"/>
              </a:buClr>
              <a:buSzPct val="60000"/>
              <a:buFont typeface="Wingdings" pitchFamily="2" charset="2"/>
              <a:buChar char="p"/>
              <a:tabLst/>
              <a:defRPr sz="2400" spc="0" baseline="0">
                <a:latin typeface="+mn-lt"/>
                <a:ea typeface="+mn-ea"/>
              </a:defRPr>
            </a:lvl3pPr>
            <a:lvl4pPr marL="1736725" indent="-36512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74626"/>
              </a:buClr>
              <a:buSzPct val="50000"/>
              <a:buFont typeface="Wingdings" pitchFamily="2" charset="2"/>
              <a:buChar char="n"/>
              <a:tabLst/>
              <a:defRPr sz="2400" spc="0" baseline="0">
                <a:latin typeface="+mn-lt"/>
                <a:ea typeface="+mn-ea"/>
              </a:defRPr>
            </a:lvl4pPr>
            <a:lvl5pPr marL="2138363" indent="-309563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74626"/>
              </a:buClr>
              <a:buSzPct val="50000"/>
              <a:buFont typeface="Wingdings" pitchFamily="2" charset="2"/>
              <a:buChar char="n"/>
              <a:tabLst/>
              <a:defRPr sz="2400" spc="0" baseline="0">
                <a:latin typeface="+mn-lt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75DA72A-DEE0-2A40-BDA8-B18EB1B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76" y="163876"/>
            <a:ext cx="9060541" cy="782486"/>
          </a:xfrm>
        </p:spPr>
        <p:txBody>
          <a:bodyPr>
            <a:normAutofit/>
          </a:bodyPr>
          <a:lstStyle>
            <a:lvl1pPr algn="l">
              <a:defRPr sz="4000" b="1" i="0" baseline="0">
                <a:solidFill>
                  <a:srgbClr val="E74626"/>
                </a:solidFill>
                <a:latin typeface="+mj-lt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cxnSp>
        <p:nvCxnSpPr>
          <p:cNvPr id="12" name="Straight Connector 23">
            <a:extLst>
              <a:ext uri="{FF2B5EF4-FFF2-40B4-BE49-F238E27FC236}">
                <a16:creationId xmlns:a16="http://schemas.microsoft.com/office/drawing/2014/main" id="{D34F2EE6-C316-614C-9438-8B0F7825C42E}"/>
              </a:ext>
            </a:extLst>
          </p:cNvPr>
          <p:cNvCxnSpPr>
            <a:cxnSpLocks/>
          </p:cNvCxnSpPr>
          <p:nvPr/>
        </p:nvCxnSpPr>
        <p:spPr>
          <a:xfrm>
            <a:off x="612975" y="6434474"/>
            <a:ext cx="10945613" cy="0"/>
          </a:xfrm>
          <a:prstGeom prst="line">
            <a:avLst/>
          </a:prstGeom>
          <a:ln w="12700">
            <a:solidFill>
              <a:srgbClr val="E74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9CE4AB-82A9-3843-AFE1-80991657A2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976" y="6468902"/>
            <a:ext cx="1158674" cy="365125"/>
          </a:xfrm>
        </p:spPr>
        <p:txBody>
          <a:bodyPr/>
          <a:lstStyle>
            <a:lvl1pPr algn="l">
              <a:defRPr sz="1600" b="0" i="0">
                <a:solidFill>
                  <a:srgbClr val="E7462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4C08431-077E-A44D-B4D7-81190C0B1D48}" type="datetime1">
              <a:rPr kumimoji="1" lang="zh-CN" altLang="en-US" smtClean="0"/>
              <a:pPr/>
              <a:t>2023/9/18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B978BC-8A87-EF4F-93DA-D24F460D2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85071" y="6468902"/>
            <a:ext cx="8387642" cy="36512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spc="50" baseline="0">
                <a:solidFill>
                  <a:srgbClr val="E74626"/>
                </a:solidFill>
                <a:latin typeface="Times" pitchFamily="2" charset="0"/>
                <a:cs typeface="Times New Roman" panose="02020603050405020304" pitchFamily="18" charset="0"/>
              </a:defRPr>
            </a:lvl1pPr>
          </a:lstStyle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9B9E51-9921-ED47-98B1-890686DAF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07571" y="6468901"/>
            <a:ext cx="1151017" cy="365125"/>
          </a:xfrm>
          <a:ln>
            <a:noFill/>
          </a:ln>
        </p:spPr>
        <p:txBody>
          <a:bodyPr/>
          <a:lstStyle>
            <a:lvl1pPr algn="r">
              <a:defRPr sz="1600" b="0" i="0">
                <a:solidFill>
                  <a:srgbClr val="E7462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2B690A2-A5B1-DD4F-BC4F-3625D575A78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3274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828E0-B020-804A-9841-450BB6024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B5EDD9-651C-0C41-86FA-EDF9C0781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5D6CDB-3E9A-154B-8CCB-36DC19C10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3099C-7CAD-B349-BD09-CA141913D30B}" type="datetime1">
              <a:rPr kumimoji="1" lang="zh-CN" altLang="en-US" smtClean="0"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252157-A98D-644C-97AA-18D68E03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F0A956-A42D-7849-80BA-6A2FB4EDF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344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502FA-0134-6B46-84EA-7803540C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7CCDFC-1BB2-8C49-A4B6-2BA4AD469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BB7339-FCFB-1040-B5A3-6FE92DE76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798C75-90A5-0449-9002-915140EED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087D-9588-7A41-ACDF-47736D0135BC}" type="datetime1">
              <a:rPr kumimoji="1" lang="zh-CN" altLang="en-US" smtClean="0"/>
              <a:t>2023/9/18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64D641-67FF-FD47-9907-DEC668726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2C80FE-73B1-2F4D-9417-95B3D45C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90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3CBE4-77C0-1540-B8B8-1203AFC53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7B5392-4F33-7749-891D-70FDF2FF0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BD6BD7-20BD-6443-BB04-B80518871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0BE688-AF53-014E-BADF-AF04C852BF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BC9C532-A61E-774E-B836-55FC8F8EA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13744D7-2644-8E4F-9DEF-676207B1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5B3E-1E95-CA40-818B-08FC1B2F0F27}" type="datetime1">
              <a:rPr kumimoji="1" lang="zh-CN" altLang="en-US" smtClean="0"/>
              <a:t>2023/9/18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0D75E11-D27D-2342-AA0D-30B2EB6E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DC5B14-27D1-1B42-B799-8F79B006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4370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D0D89-9BF0-0946-9F2E-A671DE826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194F05-78F2-0245-A966-7ABFA07F8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7ED3-FE1C-A346-A522-3C1203458F84}" type="datetime1">
              <a:rPr kumimoji="1" lang="zh-CN" altLang="en-US" smtClean="0"/>
              <a:t>2023/9/18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281CD1-5109-3747-B11F-CC5890FC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7AA164-6A4B-6F41-8A29-73D42720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685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E942E7-D93F-A24B-A360-13C7578A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953BB-7800-9A42-B9FC-96A18791673E}" type="datetime1">
              <a:rPr kumimoji="1" lang="zh-CN" altLang="en-US" smtClean="0"/>
              <a:t>2023/9/18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6CA112-50CD-CF4A-B8F8-17199D853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FB1393-41CB-9544-B96A-6659FC45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7374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916FD-FBFA-B74F-AC41-BEEAE693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57FA43-B3B0-5346-8979-78E9D8810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DF7320-977A-C346-AB17-9DECD6A9F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7CD192-D119-0841-BFAC-F6564B21D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9EC21-AA68-4549-A386-461AA824F97F}" type="datetime1">
              <a:rPr kumimoji="1" lang="zh-CN" altLang="en-US" smtClean="0"/>
              <a:t>2023/9/18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2C86C4-C22A-EF4D-AF99-45B7A18FB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F8B35C-E861-0640-9A25-6E90E9C1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1714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A1D6C-2767-DB4F-B728-CACA9A6F3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09A280-5965-2146-8772-F771AD1F1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6B6C8E-85C7-884B-A5E1-9FB9FC94D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AFC17E-EF8F-4045-BB43-00E1F551B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DBDA-B0C1-0C4A-A7C8-3782BD8160C9}" type="datetime1">
              <a:rPr kumimoji="1" lang="zh-CN" altLang="en-US" smtClean="0"/>
              <a:t>2023/9/18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7B9FA5-70D3-8B4C-94E1-730247B2A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D354AD-4472-8746-983B-1820C3B2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5479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28A4BD-1D16-5847-8D9A-13C8C72D3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F146D0-AFE3-1D4E-AC83-8D27BCADD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CA4CD-CB5D-6747-8E55-33A89A8885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D4894-6E0F-674C-84B8-863AF6335BFF}" type="datetime1">
              <a:rPr kumimoji="1" lang="zh-CN" altLang="en-US" smtClean="0"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9A1AD4-027F-B04A-A2EC-BF10B3CFA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CD9DAA-F499-5C46-B35D-86DEAB939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690A2-A5B1-DD4F-BC4F-3625D575A7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887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5" Type="http://schemas.openxmlformats.org/officeDocument/2006/relationships/image" Target="../media/image39.png"/><Relationship Id="rId10" Type="http://schemas.openxmlformats.org/officeDocument/2006/relationships/image" Target="../media/image32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3.png"/><Relationship Id="rId3" Type="http://schemas.openxmlformats.org/officeDocument/2006/relationships/image" Target="../media/image5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59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7.png"/><Relationship Id="rId4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470.png"/><Relationship Id="rId7" Type="http://schemas.openxmlformats.org/officeDocument/2006/relationships/image" Target="../media/image41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49.png"/><Relationship Id="rId5" Type="http://schemas.openxmlformats.org/officeDocument/2006/relationships/image" Target="../media/image55.png"/><Relationship Id="rId10" Type="http://schemas.openxmlformats.org/officeDocument/2006/relationships/image" Target="../media/image48.png"/><Relationship Id="rId4" Type="http://schemas.openxmlformats.org/officeDocument/2006/relationships/image" Target="../media/image54.png"/><Relationship Id="rId9" Type="http://schemas.openxmlformats.org/officeDocument/2006/relationships/image" Target="../media/image5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40.png"/><Relationship Id="rId5" Type="http://schemas.openxmlformats.org/officeDocument/2006/relationships/image" Target="../media/image21.png"/><Relationship Id="rId10" Type="http://schemas.openxmlformats.org/officeDocument/2006/relationships/image" Target="../media/image230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A6445-609D-E641-B03E-2DBD43180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2" y="1940958"/>
            <a:ext cx="7474227" cy="127452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" altLang="zh-CN" sz="3600" dirty="0">
                <a:latin typeface="+mj-ea"/>
                <a:cs typeface="Arial" panose="020B0604020202020204" pitchFamily="34" charset="0"/>
              </a:rPr>
              <a:t>Efficient Size-Bounded Community Search over Large Networks</a:t>
            </a:r>
            <a:endParaRPr kumimoji="1" lang="zh-CN" altLang="en-US" sz="3200" dirty="0">
              <a:latin typeface="+mj-ea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50656A-E72F-2D46-A5EA-A3F5B4FDD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800" y="3642519"/>
            <a:ext cx="6813960" cy="528648"/>
          </a:xfrm>
        </p:spPr>
        <p:txBody>
          <a:bodyPr/>
          <a:lstStyle/>
          <a:p>
            <a:r>
              <a:rPr kumimoji="1" lang="en-US" altLang="zh-CN" b="1" dirty="0">
                <a:latin typeface="+mn-ea"/>
                <a:cs typeface="Times New Roman" panose="02020603050405020304" pitchFamily="18" charset="0"/>
              </a:rPr>
              <a:t>Kai Yao      </a:t>
            </a:r>
            <a:r>
              <a:rPr kumimoji="1" lang="en-US" altLang="zh-CN" dirty="0">
                <a:latin typeface="+mn-ea"/>
                <a:cs typeface="Times New Roman" panose="02020603050405020304" pitchFamily="18" charset="0"/>
              </a:rPr>
              <a:t>Lijun Chang</a:t>
            </a:r>
            <a:endParaRPr kumimoji="1" lang="zh-CN" altLang="en-US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396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4840A7A-C488-604B-831E-15AED8470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1" dirty="0"/>
              <a:t>Reducing </a:t>
            </a:r>
            <a:r>
              <a:rPr kumimoji="1" lang="en" altLang="zh-CN" b="1" dirty="0"/>
              <a:t>t</a:t>
            </a:r>
            <a:r>
              <a:rPr lang="en" altLang="zh-CN" b="1" dirty="0"/>
              <a:t>echniques</a:t>
            </a:r>
          </a:p>
          <a:p>
            <a:pPr lvl="1"/>
            <a:r>
              <a:rPr lang="en" altLang="zh-CN" dirty="0"/>
              <a:t>Remove unpromising vertices from candidate set.</a:t>
            </a:r>
            <a:endParaRPr kumimoji="1" lang="en-US" altLang="zh-CN" dirty="0"/>
          </a:p>
          <a:p>
            <a:r>
              <a:rPr lang="en" altLang="zh-CN" b="1" dirty="0"/>
              <a:t>Upper bounding techniques</a:t>
            </a:r>
          </a:p>
          <a:p>
            <a:pPr lvl="1"/>
            <a:r>
              <a:rPr kumimoji="1" lang="en-US" altLang="zh-CN" dirty="0"/>
              <a:t>Prune unpromising branches.</a:t>
            </a:r>
          </a:p>
          <a:p>
            <a:r>
              <a:rPr lang="en" altLang="zh-CN" b="1" dirty="0"/>
              <a:t>Domination-based branching</a:t>
            </a:r>
          </a:p>
          <a:p>
            <a:pPr lvl="1"/>
            <a:r>
              <a:rPr kumimoji="1" lang="en-US" altLang="zh-CN" dirty="0"/>
              <a:t>Reduce the number of branches.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906D47E-7779-4441-96D6-0F607DA26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Our Contribution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129E5C-530F-184D-8E9E-1BDCAD152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8431-077E-A44D-B4D7-81190C0B1D48}" type="datetime1">
              <a:rPr kumimoji="1" lang="zh-CN" altLang="en-US" smtClean="0"/>
              <a:pPr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8E850E-6C9E-FB46-865E-21E01796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907606-1EF0-7242-AA77-A66B0643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35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E5D3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E5D3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669C070-59FF-7B41-A1E5-AC2FCE949B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975" y="1122217"/>
                <a:ext cx="10725585" cy="5277827"/>
              </a:xfrm>
            </p:spPr>
            <p:txBody>
              <a:bodyPr/>
              <a:lstStyle/>
              <a:p>
                <a:r>
                  <a:rPr kumimoji="1" lang="en-US" altLang="zh-CN" b="1" dirty="0"/>
                  <a:t>Main idea</a:t>
                </a:r>
                <a:r>
                  <a:rPr kumimoji="1" lang="en-US" altLang="zh-CN" dirty="0"/>
                  <a:t>: Given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 instance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, we compute an upper bound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i="1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kumimoji="1" lang="en-US" altLang="zh-CN" dirty="0"/>
                  <a:t> of the minimum degree of all feasible communities derived from this instance. If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i="1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kumimoji="1"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acc>
                      <m:accPr>
                        <m:chr m:val="̃"/>
                        <m:ctrlPr>
                          <a:rPr kumimoji="1" lang="en-US" altLang="zh-CN" i="1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kumimoji="1" lang="en-US" altLang="zh-CN" dirty="0"/>
                  <a:t>, prune this instance.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CN" i="1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dirty="0" err="1"/>
                  <a:t>redords</a:t>
                </a:r>
                <a:r>
                  <a:rPr kumimoji="1" lang="en-US" altLang="zh-CN" dirty="0"/>
                  <a:t> the min-deg of the best community we have found so far.</a:t>
                </a:r>
              </a:p>
              <a:p>
                <a:r>
                  <a:rPr kumimoji="1" lang="en-US" altLang="zh-CN" dirty="0"/>
                  <a:t>Neighbor reconstruction-based UB: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𝒏𝒓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" altLang="zh-CN" dirty="0"/>
                  <a:t>Degree classification-based UB: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𝒅𝒄</m:t>
                        </m:r>
                      </m:sub>
                    </m:sSub>
                  </m:oMath>
                </a14:m>
                <a:endParaRPr kumimoji="1" lang="en-US" altLang="zh-CN" dirty="0">
                  <a:solidFill>
                    <a:srgbClr val="FF0000"/>
                  </a:solidFill>
                </a:endParaRP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669C070-59FF-7B41-A1E5-AC2FCE949B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975" y="1122217"/>
                <a:ext cx="10725585" cy="5277827"/>
              </a:xfrm>
              <a:blipFill>
                <a:blip r:embed="rId3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EDE6B15-C490-3A49-A120-EB5E66784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Upper Bound Technique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872023-4BB2-C848-99A0-9755ABF2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8431-077E-A44D-B4D7-81190C0B1D48}" type="datetime1">
              <a:rPr kumimoji="1" lang="zh-CN" altLang="en-US" smtClean="0"/>
              <a:pPr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2533E5-3EE1-0B4D-998E-BD594CCD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72BCC-FA1F-9F4B-903D-510E4DD3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088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14487BC-4C5F-3C4A-A664-9D874610D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975" y="1077773"/>
                <a:ext cx="10945613" cy="5419257"/>
              </a:xfrm>
            </p:spPr>
            <p:txBody>
              <a:bodyPr/>
              <a:lstStyle/>
              <a:p>
                <a:r>
                  <a:rPr kumimoji="1" lang="en-US" altLang="zh-CN" dirty="0"/>
                  <a:t>Select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kumimoji="1" lang="en-US" altLang="zh-CN" dirty="0"/>
                  <a:t> candidates with the </a:t>
                </a:r>
                <a:r>
                  <a:rPr kumimoji="1" lang="en-US" altLang="zh-CN" dirty="0">
                    <a:solidFill>
                      <a:srgbClr val="EE5D33"/>
                    </a:solidFill>
                  </a:rPr>
                  <a:t>most</a:t>
                </a:r>
                <a:r>
                  <a:rPr kumimoji="1" lang="en-US" altLang="zh-CN" dirty="0"/>
                  <a:t> links to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zh-CN" dirty="0"/>
                  <a:t>.</a:t>
                </a:r>
              </a:p>
              <a:p>
                <a:r>
                  <a:rPr kumimoji="1" lang="en-US" altLang="zh-CN" dirty="0"/>
                  <a:t>For each selected candidate, reconstruct its links to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zh-CN" dirty="0"/>
                  <a:t>, i.e., change its links to vertices in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zh-CN" dirty="0"/>
                  <a:t> that currently have the </a:t>
                </a:r>
                <a:r>
                  <a:rPr kumimoji="1" lang="en-US" altLang="zh-CN" dirty="0">
                    <a:solidFill>
                      <a:srgbClr val="EE5D33"/>
                    </a:solidFill>
                  </a:rPr>
                  <a:t>smallest</a:t>
                </a:r>
                <a:r>
                  <a:rPr kumimoji="1" lang="en-US" altLang="zh-CN" dirty="0"/>
                  <a:t> degree. </a:t>
                </a:r>
              </a:p>
              <a:p>
                <a:r>
                  <a:rPr kumimoji="1" lang="en-US" altLang="zh-CN" dirty="0"/>
                  <a:t>Finally, the min-deg of vertices in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zh-CN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𝑛𝑟</m:t>
                        </m:r>
                      </m:sub>
                    </m:sSub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14487BC-4C5F-3C4A-A664-9D874610D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975" y="1077773"/>
                <a:ext cx="10945613" cy="5419257"/>
              </a:xfrm>
              <a:blipFill>
                <a:blip r:embed="rId3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B4877BA6-6144-BB45-8C5E-4DDCFA5186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Neighbor Reconstruction-based UB: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𝒏𝒓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B4877BA6-6144-BB45-8C5E-4DDCFA518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81" t="-11111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7F7AE-9089-894E-A618-062B092B1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8431-077E-A44D-B4D7-81190C0B1D48}" type="datetime1">
              <a:rPr kumimoji="1" lang="zh-CN" altLang="en-US" smtClean="0"/>
              <a:pPr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32815-F169-CB44-A591-07BF5E532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C0828C-C98D-D94F-862E-3E0F3D8A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5427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3A3F7D9D-7C02-A648-AA39-3181E20F744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Neighbor Reconstruction-based UB: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𝒏𝒓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3A3F7D9D-7C02-A648-AA39-3181E20F7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81" t="-11111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1049A3-DE8B-5E45-9D2B-CD49CE074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8431-077E-A44D-B4D7-81190C0B1D48}" type="datetime1">
              <a:rPr kumimoji="1" lang="zh-CN" altLang="en-US" smtClean="0"/>
              <a:pPr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A04CDD-FBD2-B346-B53B-EA339F75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52E943-CB94-C046-A803-88C1AB68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C65A9FD5-AFA2-F549-A508-8B313132CF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5088" y="1272821"/>
                <a:ext cx="4179164" cy="151220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ED5D32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5D32"/>
                  </a:buClr>
                  <a:buSzPct val="50000"/>
                  <a:buFont typeface="Wingdings" pitchFamily="2" charset="2"/>
                  <a:buChar char="p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5D32"/>
                  </a:buClr>
                  <a:buSzPct val="50000"/>
                  <a:buFont typeface="Wingdings" pitchFamily="2" charset="2"/>
                  <a:buChar char="u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5D32"/>
                  </a:buClr>
                  <a:buSzPct val="50000"/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5D32"/>
                  </a:buClr>
                  <a:buSzPct val="50000"/>
                  <a:buFont typeface="Wingdings" pitchFamily="2" charset="2"/>
                  <a:buChar char="n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kumimoji="1" lang="en-US" altLang="zh-CN" b="1" dirty="0"/>
                  <a:t>Example</a:t>
                </a:r>
                <a:r>
                  <a:rPr kumimoji="1" lang="en-US" altLang="zh-CN" dirty="0"/>
                  <a:t>: 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</a:p>
              <a:p>
                <a:pPr marL="285750" indent="-285750"/>
                <a:r>
                  <a:rPr kumimoji="1" lang="en-US" altLang="zh-CN" dirty="0"/>
                  <a:t>Size constraint: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[5, 8]</m:t>
                    </m:r>
                  </m:oMath>
                </a14:m>
                <a:r>
                  <a:rPr kumimoji="1" lang="en-US" altLang="zh-CN" dirty="0"/>
                  <a:t> </a:t>
                </a: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C65A9FD5-AFA2-F549-A508-8B313132C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88" y="1272821"/>
                <a:ext cx="4179164" cy="1512209"/>
              </a:xfrm>
              <a:prstGeom prst="rect">
                <a:avLst/>
              </a:prstGeom>
              <a:blipFill>
                <a:blip r:embed="rId4"/>
                <a:stretch>
                  <a:fillRect l="-3030" t="-6667" b="-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D121D99-FAC4-1443-B176-8732B5CCEC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9" t="10171" r="2003" b="6777"/>
          <a:stretch/>
        </p:blipFill>
        <p:spPr>
          <a:xfrm>
            <a:off x="612975" y="3115093"/>
            <a:ext cx="5746751" cy="633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D19B80-62A0-6342-B225-97A32A1E28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0" t="11763" r="4075" b="5428"/>
          <a:stretch/>
        </p:blipFill>
        <p:spPr>
          <a:xfrm>
            <a:off x="909839" y="3970987"/>
            <a:ext cx="5438775" cy="5363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14F73B-F640-824C-97AA-11DCB70782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09" t="10878" r="2462" b="7640"/>
          <a:stretch/>
        </p:blipFill>
        <p:spPr>
          <a:xfrm>
            <a:off x="909839" y="4507330"/>
            <a:ext cx="5438775" cy="558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36EE27-8CDA-D14A-BD13-03883DDAED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726" y="5097473"/>
            <a:ext cx="5461000" cy="571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0F0690F-F7CE-2249-8A17-CA0973AFEA1D}"/>
                  </a:ext>
                </a:extLst>
              </p:cNvPr>
              <p:cNvSpPr/>
              <p:nvPr/>
            </p:nvSpPr>
            <p:spPr>
              <a:xfrm>
                <a:off x="4977994" y="5833655"/>
                <a:ext cx="15059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  <m:t>𝑛𝑟</m:t>
                          </m:r>
                        </m:sub>
                      </m:sSub>
                      <m:r>
                        <a:rPr kumimoji="1" lang="en-US" altLang="zh-CN" sz="2800" i="1">
                          <a:solidFill>
                            <a:srgbClr val="EE5D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solidFill>
                            <a:srgbClr val="EE5D33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0F0690F-F7CE-2249-8A17-CA0973AFE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994" y="5833655"/>
                <a:ext cx="150592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C1AF632E-4E44-F341-879A-ADECD32A6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6428" y="5687046"/>
            <a:ext cx="3477824" cy="58347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87B2860-DBD6-2343-B7FB-F4906CE83E3B}"/>
              </a:ext>
            </a:extLst>
          </p:cNvPr>
          <p:cNvSpPr/>
          <p:nvPr/>
        </p:nvSpPr>
        <p:spPr>
          <a:xfrm>
            <a:off x="4524819" y="5668972"/>
            <a:ext cx="453175" cy="633025"/>
          </a:xfrm>
          <a:prstGeom prst="rect">
            <a:avLst/>
          </a:prstGeom>
          <a:noFill/>
          <a:ln w="19050">
            <a:solidFill>
              <a:srgbClr val="EE5D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 descr="图示&#10;&#10;描述已自动生成">
            <a:extLst>
              <a:ext uri="{FF2B5EF4-FFF2-40B4-BE49-F238E27FC236}">
                <a16:creationId xmlns:a16="http://schemas.microsoft.com/office/drawing/2014/main" id="{18B6E533-8A70-EF4C-AF64-8050A26DA1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8339" y="1066800"/>
            <a:ext cx="3670300" cy="2362200"/>
          </a:xfrm>
          <a:prstGeom prst="rect">
            <a:avLst/>
          </a:prstGeom>
        </p:spPr>
      </p:pic>
      <p:pic>
        <p:nvPicPr>
          <p:cNvPr id="30" name="图片 29" descr="图示&#10;&#10;描述已自动生成">
            <a:extLst>
              <a:ext uri="{FF2B5EF4-FFF2-40B4-BE49-F238E27FC236}">
                <a16:creationId xmlns:a16="http://schemas.microsoft.com/office/drawing/2014/main" id="{EF6549F5-36AC-9D48-AED6-19CB1A452D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48339" y="1066800"/>
            <a:ext cx="3670300" cy="2362200"/>
          </a:xfrm>
          <a:prstGeom prst="rect">
            <a:avLst/>
          </a:prstGeom>
        </p:spPr>
      </p:pic>
      <p:pic>
        <p:nvPicPr>
          <p:cNvPr id="24" name="图片 23" descr="钟表的特写&#10;&#10;中度可信度描述已自动生成">
            <a:extLst>
              <a:ext uri="{FF2B5EF4-FFF2-40B4-BE49-F238E27FC236}">
                <a16:creationId xmlns:a16="http://schemas.microsoft.com/office/drawing/2014/main" id="{3795A5BE-AB5C-674E-AA92-D7219A7F34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48339" y="1066800"/>
            <a:ext cx="3670300" cy="2362200"/>
          </a:xfrm>
          <a:prstGeom prst="rect">
            <a:avLst/>
          </a:prstGeom>
        </p:spPr>
      </p:pic>
      <p:pic>
        <p:nvPicPr>
          <p:cNvPr id="26" name="图片 25" descr="图示&#10;&#10;描述已自动生成">
            <a:extLst>
              <a:ext uri="{FF2B5EF4-FFF2-40B4-BE49-F238E27FC236}">
                <a16:creationId xmlns:a16="http://schemas.microsoft.com/office/drawing/2014/main" id="{E6CE1117-A89F-D441-82A6-A802D002A4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48339" y="1066800"/>
            <a:ext cx="3670300" cy="2362200"/>
          </a:xfrm>
          <a:prstGeom prst="rect">
            <a:avLst/>
          </a:prstGeom>
        </p:spPr>
      </p:pic>
      <p:pic>
        <p:nvPicPr>
          <p:cNvPr id="28" name="图片 27" descr="图示&#10;&#10;描述已自动生成">
            <a:extLst>
              <a:ext uri="{FF2B5EF4-FFF2-40B4-BE49-F238E27FC236}">
                <a16:creationId xmlns:a16="http://schemas.microsoft.com/office/drawing/2014/main" id="{CE791A86-29BA-914B-A0FC-537721A59D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48339" y="1066800"/>
            <a:ext cx="36703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F390075-1377-9647-BEFF-4DA10E92D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975" y="1108360"/>
                <a:ext cx="11227926" cy="5133875"/>
              </a:xfrm>
            </p:spPr>
            <p:txBody>
              <a:bodyPr/>
              <a:lstStyle/>
              <a:p>
                <a:r>
                  <a:rPr kumimoji="1" lang="en-US" altLang="zh-CN" dirty="0"/>
                  <a:t>Classify the vertices in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zh-CN" dirty="0"/>
                  <a:t> according to their degrees,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For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kumimoji="1" lang="en-US" altLang="zh-CN" dirty="0"/>
                  <a:t>, derive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𝑛𝑟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</m:oMath>
                </a14:m>
                <a:r>
                  <a:rPr kumimoji="1" lang="en-US" altLang="zh-CN" dirty="0"/>
                  <a:t>, which is same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𝑛𝑟</m:t>
                        </m:r>
                      </m:sub>
                    </m:sSub>
                  </m:oMath>
                </a14:m>
                <a:r>
                  <a:rPr kumimoji="1" lang="en-US" altLang="zh-CN" dirty="0"/>
                  <a:t> with 2 differences:</a:t>
                </a:r>
              </a:p>
              <a:p>
                <a:pPr marL="889000" lvl="1" indent="-457200">
                  <a:buSzPct val="80000"/>
                  <a:buFont typeface="+mj-ea"/>
                  <a:buAutoNum type="circleNumDbPlain"/>
                </a:pPr>
                <a:r>
                  <a:rPr kumimoji="1" lang="en-US" altLang="zh-CN" dirty="0"/>
                  <a:t>Only consider vertices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p>
                  </m:oMath>
                </a14:m>
                <a:endParaRPr kumimoji="1" lang="en-US" altLang="zh-CN" dirty="0">
                  <a:ea typeface="Cambria Math" panose="02040503050406030204" pitchFamily="18" charset="0"/>
                </a:endParaRPr>
              </a:p>
              <a:p>
                <a:pPr marL="889000" lvl="1" indent="-457200">
                  <a:buSzPct val="80000"/>
                  <a:buFont typeface="+mj-ea"/>
                  <a:buAutoNum type="circleNumDbPlain"/>
                </a:pPr>
                <a:r>
                  <a:rPr kumimoji="1" lang="en-US" altLang="zh-CN" dirty="0"/>
                  <a:t>Select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kumimoji="1" lang="en-US" altLang="zh-CN" dirty="0"/>
                  <a:t> candidates with the most links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Return the minimum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𝑛𝑟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bSup>
                  </m:oMath>
                </a14:m>
                <a:r>
                  <a:rPr kumimoji="1" lang="en-US" altLang="zh-CN" dirty="0"/>
                  <a:t> as the final upper bound, </a:t>
                </a:r>
                <a:r>
                  <a:rPr kumimoji="1" lang="en-US" altLang="zh-CN" dirty="0" err="1"/>
                  <a:t>i.e</a:t>
                </a:r>
                <a:r>
                  <a:rPr kumimoji="1" lang="en-US" altLang="zh-CN" dirty="0"/>
                  <a:t>, </a:t>
                </a:r>
              </a:p>
              <a:p>
                <a:pPr marL="317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en-US" altLang="zh-CN" sz="2800" i="1">
                          <a:solidFill>
                            <a:srgbClr val="EE5D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kumimoji="1" lang="en-US" altLang="zh-CN" sz="2800" i="1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∈[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EE5D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EE5D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EE5D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800" i="1">
                                  <a:solidFill>
                                    <a:srgbClr val="EE5D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rgbClr val="EE5D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kumimoji="1" lang="en-US" altLang="zh-CN" sz="2800" i="1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EE5D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EE5D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EE5D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kumimoji="1" lang="en-US" altLang="zh-CN" sz="2800" i="1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sz="2800" i="1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zh-CN" sz="2800" i="1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800" i="1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  <m:t>𝑛𝑟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p>
                      </m:sSubSup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F390075-1377-9647-BEFF-4DA10E92D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975" y="1108360"/>
                <a:ext cx="11227926" cy="5133875"/>
              </a:xfrm>
              <a:blipFill>
                <a:blip r:embed="rId3"/>
                <a:stretch>
                  <a:fillRect l="-339" r="-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FB7AC348-140E-7A46-B173-0D7E903496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" altLang="zh-CN" dirty="0"/>
                  <a:t>Degree Classification-based UB: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𝒅𝒄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FB7AC348-140E-7A46-B173-0D7E90349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81" t="-11111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C4622C-081D-A140-A704-957B9779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8431-077E-A44D-B4D7-81190C0B1D48}" type="datetime1">
              <a:rPr kumimoji="1" lang="zh-CN" altLang="en-US" smtClean="0"/>
              <a:pPr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18FFB6-1658-9044-9448-52D3F028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219363-F98E-034C-8E66-ECCF5CB0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18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060CE9A5-BDE6-5D4B-B579-68B90062596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" altLang="zh-CN" dirty="0"/>
                  <a:t>Degree Classification-based UB: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𝒅𝒄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060CE9A5-BDE6-5D4B-B579-68B900625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81" t="-11111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671A9-42B4-D448-BBA5-A416DC2CF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8431-077E-A44D-B4D7-81190C0B1D48}" type="datetime1">
              <a:rPr kumimoji="1" lang="zh-CN" altLang="en-US" smtClean="0"/>
              <a:pPr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D62328-90A2-694B-9D7D-59CCB6342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6A57B5-DEDB-204E-911E-C51A406B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90E6B94D-4852-3943-B533-18AB521F2B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976" y="1089209"/>
                <a:ext cx="4179164" cy="151220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ED5D32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5D32"/>
                  </a:buClr>
                  <a:buSzPct val="50000"/>
                  <a:buFont typeface="Wingdings" pitchFamily="2" charset="2"/>
                  <a:buChar char="p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5D32"/>
                  </a:buClr>
                  <a:buSzPct val="50000"/>
                  <a:buFont typeface="Wingdings" pitchFamily="2" charset="2"/>
                  <a:buChar char="u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5D32"/>
                  </a:buClr>
                  <a:buSzPct val="50000"/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5D32"/>
                  </a:buClr>
                  <a:buSzPct val="50000"/>
                  <a:buFont typeface="Wingdings" pitchFamily="2" charset="2"/>
                  <a:buChar char="n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kumimoji="1" lang="en-US" altLang="zh-CN" b="1" dirty="0"/>
                  <a:t>Example</a:t>
                </a:r>
                <a:r>
                  <a:rPr kumimoji="1" lang="en-US" altLang="zh-CN" dirty="0"/>
                  <a:t>: 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</a:p>
              <a:p>
                <a:pPr marL="285750" indent="-285750"/>
                <a:r>
                  <a:rPr kumimoji="1" lang="en-US" altLang="zh-CN" dirty="0"/>
                  <a:t>Size constraint: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[5, 8]</m:t>
                    </m:r>
                  </m:oMath>
                </a14:m>
                <a:r>
                  <a:rPr kumimoji="1" lang="en-US" altLang="zh-CN" dirty="0"/>
                  <a:t> </a:t>
                </a: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90E6B94D-4852-3943-B533-18AB521F2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76" y="1089209"/>
                <a:ext cx="4179164" cy="1512209"/>
              </a:xfrm>
              <a:prstGeom prst="rect">
                <a:avLst/>
              </a:prstGeom>
              <a:blipFill>
                <a:blip r:embed="rId4"/>
                <a:stretch>
                  <a:fillRect l="-3030" t="-6667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B7A52E03-B910-944A-8E14-EB7D94245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016" y="3402049"/>
            <a:ext cx="6431070" cy="13199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DA4E623-986A-F946-89A1-3382742BA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298" y="4722030"/>
            <a:ext cx="4908260" cy="59613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03F79F9-FFAE-9047-B47F-815A64D25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0520" y="5307636"/>
            <a:ext cx="5822955" cy="601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21D7746-F25E-0345-9314-212C5380573B}"/>
                  </a:ext>
                </a:extLst>
              </p:cNvPr>
              <p:cNvSpPr txBox="1"/>
              <p:nvPr/>
            </p:nvSpPr>
            <p:spPr>
              <a:xfrm>
                <a:off x="8395083" y="4241611"/>
                <a:ext cx="13462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  <m:t>𝑛𝑟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CN" sz="2400" b="0" i="1" smtClean="0">
                          <a:solidFill>
                            <a:srgbClr val="EE5D33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EE5D33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21D7746-F25E-0345-9314-212C53805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083" y="4241611"/>
                <a:ext cx="134626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CE3E73A-8B7C-6540-87FE-809CA873092F}"/>
                  </a:ext>
                </a:extLst>
              </p:cNvPr>
              <p:cNvSpPr txBox="1"/>
              <p:nvPr/>
            </p:nvSpPr>
            <p:spPr>
              <a:xfrm>
                <a:off x="8372860" y="4782945"/>
                <a:ext cx="13462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  <m:t>𝑛𝑟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400" b="0" i="1" smtClean="0">
                          <a:solidFill>
                            <a:srgbClr val="EE5D33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EE5D33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CE3E73A-8B7C-6540-87FE-809CA8730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860" y="4782945"/>
                <a:ext cx="134626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13A4EB9-7C72-AD46-A71C-A4EEF8267E03}"/>
                  </a:ext>
                </a:extLst>
              </p:cNvPr>
              <p:cNvSpPr txBox="1"/>
              <p:nvPr/>
            </p:nvSpPr>
            <p:spPr>
              <a:xfrm>
                <a:off x="8395083" y="5318162"/>
                <a:ext cx="13462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  <m:t>𝑛𝑟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CN" sz="2400" b="0" i="1" smtClean="0">
                          <a:solidFill>
                            <a:srgbClr val="EE5D33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EE5D33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13A4EB9-7C72-AD46-A71C-A4EEF8267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083" y="5318162"/>
                <a:ext cx="134626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右箭头 17">
            <a:extLst>
              <a:ext uri="{FF2B5EF4-FFF2-40B4-BE49-F238E27FC236}">
                <a16:creationId xmlns:a16="http://schemas.microsoft.com/office/drawing/2014/main" id="{7B43BF04-620F-904B-AD29-374B15FA3AB0}"/>
              </a:ext>
            </a:extLst>
          </p:cNvPr>
          <p:cNvSpPr/>
          <p:nvPr/>
        </p:nvSpPr>
        <p:spPr>
          <a:xfrm>
            <a:off x="7708716" y="4391045"/>
            <a:ext cx="548640" cy="162799"/>
          </a:xfrm>
          <a:prstGeom prst="rightArrow">
            <a:avLst/>
          </a:prstGeom>
          <a:solidFill>
            <a:srgbClr val="EE5D33"/>
          </a:solidFill>
          <a:ln>
            <a:solidFill>
              <a:srgbClr val="EE5D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7177C4A1-CE36-9A4A-A1E3-2FD2108116B4}"/>
              </a:ext>
            </a:extLst>
          </p:cNvPr>
          <p:cNvSpPr/>
          <p:nvPr/>
        </p:nvSpPr>
        <p:spPr>
          <a:xfrm>
            <a:off x="7708716" y="4932379"/>
            <a:ext cx="548640" cy="162799"/>
          </a:xfrm>
          <a:prstGeom prst="rightArrow">
            <a:avLst/>
          </a:prstGeom>
          <a:solidFill>
            <a:srgbClr val="EE5D33"/>
          </a:solidFill>
          <a:ln>
            <a:solidFill>
              <a:srgbClr val="EE5D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A8479990-C5D2-044E-9E1B-E11C2F24750E}"/>
              </a:ext>
            </a:extLst>
          </p:cNvPr>
          <p:cNvSpPr/>
          <p:nvPr/>
        </p:nvSpPr>
        <p:spPr>
          <a:xfrm>
            <a:off x="7708716" y="5473713"/>
            <a:ext cx="548640" cy="162799"/>
          </a:xfrm>
          <a:prstGeom prst="rightArrow">
            <a:avLst/>
          </a:prstGeom>
          <a:solidFill>
            <a:srgbClr val="EE5D33"/>
          </a:solidFill>
          <a:ln>
            <a:solidFill>
              <a:srgbClr val="EE5D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250FE45-CD3A-C34F-AF5A-E6D88DA4D386}"/>
              </a:ext>
            </a:extLst>
          </p:cNvPr>
          <p:cNvSpPr/>
          <p:nvPr/>
        </p:nvSpPr>
        <p:spPr>
          <a:xfrm>
            <a:off x="9277144" y="4063786"/>
            <a:ext cx="464205" cy="1827348"/>
          </a:xfrm>
          <a:prstGeom prst="rect">
            <a:avLst/>
          </a:prstGeom>
          <a:noFill/>
          <a:ln w="19050">
            <a:solidFill>
              <a:srgbClr val="EE5D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5A6DE96-1F70-004F-9547-44F54016526F}"/>
                  </a:ext>
                </a:extLst>
              </p:cNvPr>
              <p:cNvSpPr/>
              <p:nvPr/>
            </p:nvSpPr>
            <p:spPr>
              <a:xfrm>
                <a:off x="9797341" y="5708276"/>
                <a:ext cx="14979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en-US" altLang="zh-CN" sz="2800" i="1">
                          <a:solidFill>
                            <a:srgbClr val="EE5D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solidFill>
                            <a:srgbClr val="EE5D3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5A6DE96-1F70-004F-9547-44F540165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341" y="5708276"/>
                <a:ext cx="1497911" cy="523220"/>
              </a:xfrm>
              <a:prstGeom prst="rect">
                <a:avLst/>
              </a:prstGeom>
              <a:blipFill>
                <a:blip r:embed="rId11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BACEE4F0-50DF-734D-939D-9C617BF49C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8544" y="3375044"/>
            <a:ext cx="3223199" cy="2714273"/>
          </a:xfrm>
          <a:prstGeom prst="rect">
            <a:avLst/>
          </a:prstGeom>
        </p:spPr>
      </p:pic>
      <p:pic>
        <p:nvPicPr>
          <p:cNvPr id="31" name="图片 30" descr="图示&#10;&#10;描述已自动生成">
            <a:extLst>
              <a:ext uri="{FF2B5EF4-FFF2-40B4-BE49-F238E27FC236}">
                <a16:creationId xmlns:a16="http://schemas.microsoft.com/office/drawing/2014/main" id="{E75F91AB-1967-7742-972C-F8CF997CBC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82022" y="1047320"/>
            <a:ext cx="3670300" cy="2362200"/>
          </a:xfrm>
          <a:prstGeom prst="rect">
            <a:avLst/>
          </a:prstGeom>
        </p:spPr>
      </p:pic>
      <p:pic>
        <p:nvPicPr>
          <p:cNvPr id="25" name="图片 24" descr="图示&#10;&#10;描述已自动生成">
            <a:extLst>
              <a:ext uri="{FF2B5EF4-FFF2-40B4-BE49-F238E27FC236}">
                <a16:creationId xmlns:a16="http://schemas.microsoft.com/office/drawing/2014/main" id="{DD8C9055-ADFD-EA4C-94D9-94FBD03B6C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82022" y="1047320"/>
            <a:ext cx="3670300" cy="2362200"/>
          </a:xfrm>
          <a:prstGeom prst="rect">
            <a:avLst/>
          </a:prstGeom>
        </p:spPr>
      </p:pic>
      <p:pic>
        <p:nvPicPr>
          <p:cNvPr id="27" name="图片 26" descr="图示&#10;&#10;描述已自动生成">
            <a:extLst>
              <a:ext uri="{FF2B5EF4-FFF2-40B4-BE49-F238E27FC236}">
                <a16:creationId xmlns:a16="http://schemas.microsoft.com/office/drawing/2014/main" id="{457AC16B-D5EA-4B48-B47F-6F67821242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82022" y="1047320"/>
            <a:ext cx="3670300" cy="2362200"/>
          </a:xfrm>
          <a:prstGeom prst="rect">
            <a:avLst/>
          </a:prstGeom>
        </p:spPr>
      </p:pic>
      <p:pic>
        <p:nvPicPr>
          <p:cNvPr id="29" name="图片 28" descr="图示&#10;&#10;描述已自动生成">
            <a:extLst>
              <a:ext uri="{FF2B5EF4-FFF2-40B4-BE49-F238E27FC236}">
                <a16:creationId xmlns:a16="http://schemas.microsoft.com/office/drawing/2014/main" id="{583BDF02-1D31-2840-A9A8-7EC299A1B5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2022" y="1047320"/>
            <a:ext cx="36703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7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B324BA5-45A5-E04D-AED6-9ABF85A2C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75" y="1017479"/>
            <a:ext cx="10945613" cy="5382565"/>
          </a:xfrm>
        </p:spPr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066E2120-CE80-7E47-A67F-328CC8B96FB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Optimization on the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𝒅𝒄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066E2120-CE80-7E47-A67F-328CC8B96F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81" t="-11111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88168D-24E1-F24D-9497-EDFA1D94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8431-077E-A44D-B4D7-81190C0B1D48}" type="datetime1">
              <a:rPr kumimoji="1" lang="zh-CN" altLang="en-US" smtClean="0"/>
              <a:pPr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3B20F2-53C4-2840-B18D-E7A32DC1A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DF9698-1DEA-AB42-9DC6-6B70B1EF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5760C4-847F-824C-B2B6-CA038B3AB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90" y="1086339"/>
            <a:ext cx="7505700" cy="571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772AAB-15DA-CB48-8A83-D9FE3D610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690" y="1081258"/>
            <a:ext cx="863600" cy="482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C12653-04D8-4146-9F55-BAD31FBBF1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63"/>
          <a:stretch/>
        </p:blipFill>
        <p:spPr>
          <a:xfrm>
            <a:off x="1062990" y="1657839"/>
            <a:ext cx="5082208" cy="6378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0B21DB2-D559-AF40-A680-819A9A9DD4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8507"/>
          <a:stretch/>
        </p:blipFill>
        <p:spPr>
          <a:xfrm>
            <a:off x="9468642" y="1017480"/>
            <a:ext cx="684531" cy="660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8A27DCB-ECFB-1844-95B8-600EB2B64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496" y="4731467"/>
            <a:ext cx="6431070" cy="1319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398314A-4581-7747-B66A-E2D7C8A51B4F}"/>
                  </a:ext>
                </a:extLst>
              </p:cNvPr>
              <p:cNvSpPr txBox="1"/>
              <p:nvPr/>
            </p:nvSpPr>
            <p:spPr>
              <a:xfrm>
                <a:off x="8425563" y="5571029"/>
                <a:ext cx="13462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  <m:t>𝑛𝑟</m:t>
                          </m:r>
                        </m:sub>
                        <m:sup>
                          <m:r>
                            <a:rPr kumimoji="1" lang="en-US" altLang="zh-CN" sz="240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kumimoji="1" lang="en-US" altLang="zh-CN" sz="2400" b="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CN" sz="2400" b="0" i="1" smtClean="0">
                          <a:solidFill>
                            <a:srgbClr val="EE5D33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EE5D33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398314A-4581-7747-B66A-E2D7C8A51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563" y="5571029"/>
                <a:ext cx="134626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右箭头 19">
            <a:extLst>
              <a:ext uri="{FF2B5EF4-FFF2-40B4-BE49-F238E27FC236}">
                <a16:creationId xmlns:a16="http://schemas.microsoft.com/office/drawing/2014/main" id="{9D16503C-23F6-D046-989E-126DF5E1641D}"/>
              </a:ext>
            </a:extLst>
          </p:cNvPr>
          <p:cNvSpPr/>
          <p:nvPr/>
        </p:nvSpPr>
        <p:spPr>
          <a:xfrm>
            <a:off x="7739196" y="5720463"/>
            <a:ext cx="548640" cy="162799"/>
          </a:xfrm>
          <a:prstGeom prst="rightArrow">
            <a:avLst/>
          </a:prstGeom>
          <a:solidFill>
            <a:srgbClr val="EE5D33"/>
          </a:solidFill>
          <a:ln>
            <a:solidFill>
              <a:srgbClr val="EE5D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53C5A8-2927-A042-9196-03D8720A555D}"/>
              </a:ext>
            </a:extLst>
          </p:cNvPr>
          <p:cNvSpPr/>
          <p:nvPr/>
        </p:nvSpPr>
        <p:spPr>
          <a:xfrm>
            <a:off x="9307624" y="5492146"/>
            <a:ext cx="464205" cy="620216"/>
          </a:xfrm>
          <a:prstGeom prst="rect">
            <a:avLst/>
          </a:prstGeom>
          <a:noFill/>
          <a:ln w="19050">
            <a:solidFill>
              <a:srgbClr val="EE5D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4415F31-E35E-EE40-B346-069F54A016C9}"/>
                  </a:ext>
                </a:extLst>
              </p:cNvPr>
              <p:cNvSpPr/>
              <p:nvPr/>
            </p:nvSpPr>
            <p:spPr>
              <a:xfrm>
                <a:off x="9865110" y="5876824"/>
                <a:ext cx="14979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EE5D33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en-US" altLang="zh-CN" sz="2800" i="1">
                          <a:solidFill>
                            <a:srgbClr val="EE5D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solidFill>
                            <a:srgbClr val="EE5D3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4415F31-E35E-EE40-B346-069F54A01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110" y="5876824"/>
                <a:ext cx="149791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9A98B91F-703B-F94B-8491-74C54260D24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8130"/>
          <a:stretch/>
        </p:blipFill>
        <p:spPr>
          <a:xfrm>
            <a:off x="959024" y="4704463"/>
            <a:ext cx="3223199" cy="1407900"/>
          </a:xfrm>
          <a:prstGeom prst="rect">
            <a:avLst/>
          </a:prstGeom>
        </p:spPr>
      </p:pic>
      <p:pic>
        <p:nvPicPr>
          <p:cNvPr id="27" name="图片 26" descr="图示&#10;&#10;描述已自动生成">
            <a:extLst>
              <a:ext uri="{FF2B5EF4-FFF2-40B4-BE49-F238E27FC236}">
                <a16:creationId xmlns:a16="http://schemas.microsoft.com/office/drawing/2014/main" id="{0CCAAFA4-6734-764C-BF9C-80C7AFD775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8367" y="2528092"/>
            <a:ext cx="3670300" cy="2362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内容占位符 3">
                <a:extLst>
                  <a:ext uri="{FF2B5EF4-FFF2-40B4-BE49-F238E27FC236}">
                    <a16:creationId xmlns:a16="http://schemas.microsoft.com/office/drawing/2014/main" id="{2CF02E5D-6B22-4149-992A-43603116AA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975" y="2991233"/>
                <a:ext cx="4179164" cy="151220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ED5D32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5D32"/>
                  </a:buClr>
                  <a:buSzPct val="50000"/>
                  <a:buFont typeface="Wingdings" pitchFamily="2" charset="2"/>
                  <a:buChar char="p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5D32"/>
                  </a:buClr>
                  <a:buSzPct val="50000"/>
                  <a:buFont typeface="Wingdings" pitchFamily="2" charset="2"/>
                  <a:buChar char="u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5D32"/>
                  </a:buClr>
                  <a:buSzPct val="50000"/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ED5D32"/>
                  </a:buClr>
                  <a:buSzPct val="50000"/>
                  <a:buFont typeface="Wingdings" pitchFamily="2" charset="2"/>
                  <a:buChar char="n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kumimoji="1" lang="en-US" altLang="zh-CN" b="1" dirty="0"/>
                  <a:t>Example</a:t>
                </a:r>
                <a:r>
                  <a:rPr kumimoji="1" lang="en-US" altLang="zh-CN" dirty="0"/>
                  <a:t>: 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</a:p>
              <a:p>
                <a:pPr marL="285750" indent="-285750"/>
                <a:r>
                  <a:rPr kumimoji="1" lang="en-US" altLang="zh-CN" dirty="0"/>
                  <a:t>Size constraint: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[5, 8]</m:t>
                    </m:r>
                  </m:oMath>
                </a14:m>
                <a:r>
                  <a:rPr kumimoji="1" lang="en-US" altLang="zh-CN" dirty="0"/>
                  <a:t> </a:t>
                </a:r>
              </a:p>
            </p:txBody>
          </p:sp>
        </mc:Choice>
        <mc:Fallback xmlns="">
          <p:sp>
            <p:nvSpPr>
              <p:cNvPr id="28" name="内容占位符 3">
                <a:extLst>
                  <a:ext uri="{FF2B5EF4-FFF2-40B4-BE49-F238E27FC236}">
                    <a16:creationId xmlns:a16="http://schemas.microsoft.com/office/drawing/2014/main" id="{2CF02E5D-6B22-4149-992A-43603116A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75" y="2991233"/>
                <a:ext cx="4179164" cy="1512209"/>
              </a:xfrm>
              <a:prstGeom prst="rect">
                <a:avLst/>
              </a:prstGeom>
              <a:blipFill>
                <a:blip r:embed="rId12"/>
                <a:stretch>
                  <a:fillRect l="-3030" t="-6667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03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23" grpId="0" animBg="1"/>
      <p:bldP spid="24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8D8591-D731-EB4F-9EC6-68C24D19B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b="1" dirty="0"/>
              <a:t>Algorithms</a:t>
            </a:r>
            <a:r>
              <a:rPr kumimoji="1" lang="en-US" altLang="zh-CN" sz="2000" dirty="0"/>
              <a:t>:</a:t>
            </a:r>
          </a:p>
          <a:p>
            <a:pPr lvl="1"/>
            <a:r>
              <a:rPr kumimoji="1" lang="en-US" altLang="zh-CN" sz="2000" b="1" dirty="0" err="1"/>
              <a:t>GreedyF</a:t>
            </a:r>
            <a:r>
              <a:rPr kumimoji="1" lang="en-US" altLang="zh-CN" sz="2000" dirty="0"/>
              <a:t> and </a:t>
            </a:r>
            <a:r>
              <a:rPr kumimoji="1" lang="en-US" altLang="zh-CN" sz="2000" b="1" dirty="0" err="1"/>
              <a:t>GreedyD</a:t>
            </a:r>
            <a:r>
              <a:rPr kumimoji="1" lang="en-US" altLang="zh-CN" sz="2000" dirty="0"/>
              <a:t>: Two </a:t>
            </a:r>
            <a:r>
              <a:rPr lang="en" altLang="zh-CN" sz="2000" dirty="0"/>
              <a:t>heuristic algorithms proposed in </a:t>
            </a:r>
            <a:r>
              <a:rPr lang="en" altLang="zh-CN" sz="2000" dirty="0">
                <a:solidFill>
                  <a:srgbClr val="0070C0"/>
                </a:solidFill>
              </a:rPr>
              <a:t>[</a:t>
            </a:r>
            <a:r>
              <a:rPr kumimoji="1" lang="en" altLang="zh-CN" sz="2000" dirty="0">
                <a:solidFill>
                  <a:srgbClr val="0070C0"/>
                </a:solidFill>
              </a:rPr>
              <a:t>Mauro et al KDD 2010</a:t>
            </a:r>
            <a:r>
              <a:rPr lang="en" altLang="zh-CN" sz="2000" dirty="0">
                <a:solidFill>
                  <a:srgbClr val="0070C0"/>
                </a:solidFill>
              </a:rPr>
              <a:t>].</a:t>
            </a:r>
          </a:p>
          <a:p>
            <a:pPr lvl="1"/>
            <a:r>
              <a:rPr kumimoji="1" lang="en-US" altLang="zh-CN" sz="2000" b="1" dirty="0"/>
              <a:t>SC-Enum</a:t>
            </a:r>
            <a:r>
              <a:rPr kumimoji="1" lang="en-US" altLang="zh-CN" sz="2000" dirty="0"/>
              <a:t>: Our baseline algorithm.</a:t>
            </a:r>
          </a:p>
          <a:p>
            <a:pPr lvl="1"/>
            <a:r>
              <a:rPr kumimoji="1" lang="en-US" altLang="zh-CN" sz="2000" b="1" dirty="0"/>
              <a:t>SC-BRB</a:t>
            </a:r>
            <a:r>
              <a:rPr kumimoji="1" lang="en-US" altLang="zh-CN" sz="2000" dirty="0"/>
              <a:t>: Our branch and bound algorithm.</a:t>
            </a:r>
          </a:p>
          <a:p>
            <a:r>
              <a:rPr kumimoji="1" lang="en-US" altLang="zh-CN" sz="2000" b="1" dirty="0"/>
              <a:t>Platform</a:t>
            </a:r>
            <a:r>
              <a:rPr kumimoji="1" lang="en-US" altLang="zh-CN" sz="2000" dirty="0"/>
              <a:t>:  C++, Ubuntu system, Intel Core-i7 3.20GHz CPU, 64GB memory.</a:t>
            </a:r>
          </a:p>
          <a:p>
            <a:r>
              <a:rPr kumimoji="1" lang="en-US" altLang="zh-CN" sz="2000" b="1" dirty="0"/>
              <a:t>Datasets</a:t>
            </a:r>
            <a:r>
              <a:rPr kumimoji="1" lang="en-US" altLang="zh-CN" sz="2000" dirty="0"/>
              <a:t>: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561087C-F96F-9D47-90B8-8477639B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9F0C13-CD5F-7542-8E0E-910EB4E1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8431-077E-A44D-B4D7-81190C0B1D48}" type="datetime1">
              <a:rPr kumimoji="1" lang="zh-CN" altLang="en-US" smtClean="0"/>
              <a:pPr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025F87-72CE-B045-B135-B3C8D8CEC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5DBC38-0BD9-1847-A5BD-DBFFADA1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524682-2640-D647-BDB7-38ACA2C47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055" y="3131593"/>
            <a:ext cx="5765894" cy="29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95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B3EA32B-4E17-CB4F-B574-E9BC5AB7E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8457" y="1076079"/>
            <a:ext cx="6395085" cy="520595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7FAFF37-76F4-5E49-B577-DB61CA7E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Effectiveness Evaluation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70E484-68D2-674E-ACF9-73D5E3EFC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8431-077E-A44D-B4D7-81190C0B1D48}" type="datetime1">
              <a:rPr kumimoji="1" lang="zh-CN" altLang="en-US" smtClean="0"/>
              <a:pPr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99AC6D-F3D1-BF42-8BD0-AC834AE8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525F85-9B4D-8F47-8178-ABD78DA8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1048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A2BC199-4B06-0E49-8E1F-9FE22E1A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Efficiency Evaluation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4232F9-51DB-0D43-95C7-8A50FA54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8431-077E-A44D-B4D7-81190C0B1D48}" type="datetime1">
              <a:rPr kumimoji="1" lang="zh-CN" altLang="en-US" smtClean="0"/>
              <a:pPr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A7186B-0078-A44D-B5A9-BA3194A1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4C732B-152B-104D-951A-B72BA9D0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906FF7D-52F7-3046-9791-79B6612A4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75" y="946361"/>
            <a:ext cx="10945613" cy="1757081"/>
          </a:xfrm>
        </p:spPr>
        <p:txBody>
          <a:bodyPr/>
          <a:lstStyle/>
          <a:p>
            <a:r>
              <a:rPr lang="en-US" altLang="zh-CN" b="1" dirty="0"/>
              <a:t>SC-BRB/R: </a:t>
            </a:r>
            <a:r>
              <a:rPr lang="en-US" altLang="zh-CN" dirty="0"/>
              <a:t>SC-BRB without our reduction techniques.</a:t>
            </a:r>
          </a:p>
          <a:p>
            <a:r>
              <a:rPr lang="en-US" altLang="zh-CN" b="1"/>
              <a:t>SC-BRB/U: </a:t>
            </a:r>
            <a:r>
              <a:rPr lang="en-US" altLang="zh-CN" dirty="0"/>
              <a:t>SC-BRB without our upper bounding techniques.</a:t>
            </a:r>
          </a:p>
          <a:p>
            <a:r>
              <a:rPr lang="en-US" altLang="zh-CN" b="1" dirty="0"/>
              <a:t>SC-BRB/D:</a:t>
            </a:r>
            <a:r>
              <a:rPr lang="en-US" altLang="zh-CN" dirty="0"/>
              <a:t> SC-BRB without our domination based branching.</a:t>
            </a:r>
            <a:endParaRPr lang="zh-CN" altLang="en-US" dirty="0"/>
          </a:p>
        </p:txBody>
      </p:sp>
      <p:pic>
        <p:nvPicPr>
          <p:cNvPr id="9" name="内容占位符 6">
            <a:extLst>
              <a:ext uri="{FF2B5EF4-FFF2-40B4-BE49-F238E27FC236}">
                <a16:creationId xmlns:a16="http://schemas.microsoft.com/office/drawing/2014/main" id="{00A81BCB-20EE-2D45-B698-73EFF107C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966" y="2703442"/>
            <a:ext cx="7154551" cy="272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53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A426D92-25E6-A541-9B82-5C99D8BB2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75" y="1057201"/>
            <a:ext cx="10945613" cy="1167065"/>
          </a:xfrm>
        </p:spPr>
        <p:txBody>
          <a:bodyPr/>
          <a:lstStyle/>
          <a:p>
            <a:r>
              <a:rPr kumimoji="1" lang="en-US" altLang="zh-CN" dirty="0"/>
              <a:t>Networks are everywhere.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EB7312-B024-0641-A558-E47A4DDA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4115D2-80DD-5946-936A-642B81CEF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8431-077E-A44D-B4D7-81190C0B1D48}" type="datetime1">
              <a:rPr kumimoji="1" lang="zh-CN" altLang="en-US" smtClean="0"/>
              <a:pPr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5EA69C-008F-754F-B5DF-699AF1B8F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E31EBF-C05A-C34D-8058-B788236A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17B8A2-0212-7E44-9475-3435F62B8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679" y="1958011"/>
            <a:ext cx="2405524" cy="20037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265857F-8E4A-6047-85EC-133D60074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573" y="1943889"/>
            <a:ext cx="2405524" cy="2003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图片 8" descr="图表, 雷达图&#10;&#10;描述已自动生成">
            <a:extLst>
              <a:ext uri="{FF2B5EF4-FFF2-40B4-BE49-F238E27FC236}">
                <a16:creationId xmlns:a16="http://schemas.microsoft.com/office/drawing/2014/main" id="{6C9DD8CB-AB9F-3E4B-8026-FBB916CC9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467" y="1958011"/>
            <a:ext cx="2405524" cy="20037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 descr="图片包含 室内, 小, 钟表, 电脑&#10;&#10;描述已自动生成">
            <a:extLst>
              <a:ext uri="{FF2B5EF4-FFF2-40B4-BE49-F238E27FC236}">
                <a16:creationId xmlns:a16="http://schemas.microsoft.com/office/drawing/2014/main" id="{EFAA4D67-F49C-C64B-9D24-8462FE3F1D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60" r="12986"/>
          <a:stretch/>
        </p:blipFill>
        <p:spPr>
          <a:xfrm>
            <a:off x="612975" y="1958011"/>
            <a:ext cx="2522334" cy="20037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02A037D-C186-7C46-AD25-AB4BA4601459}"/>
              </a:ext>
            </a:extLst>
          </p:cNvPr>
          <p:cNvSpPr txBox="1"/>
          <p:nvPr/>
        </p:nvSpPr>
        <p:spPr>
          <a:xfrm>
            <a:off x="994734" y="4272560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Social Networks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BDEDDC-A66F-7E4B-ADF7-962314A1D817}"/>
              </a:ext>
            </a:extLst>
          </p:cNvPr>
          <p:cNvSpPr txBox="1"/>
          <p:nvPr/>
        </p:nvSpPr>
        <p:spPr>
          <a:xfrm>
            <a:off x="4107356" y="4272560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Web Graphs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6E55B5C-F3DB-CE41-911A-9943F7F7C92F}"/>
              </a:ext>
            </a:extLst>
          </p:cNvPr>
          <p:cNvSpPr txBox="1"/>
          <p:nvPr/>
        </p:nvSpPr>
        <p:spPr>
          <a:xfrm>
            <a:off x="6719945" y="4272560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Citation Networks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B43C7A-AC8C-BC41-82B4-903FF34A75CE}"/>
              </a:ext>
            </a:extLst>
          </p:cNvPr>
          <p:cNvSpPr txBox="1"/>
          <p:nvPr/>
        </p:nvSpPr>
        <p:spPr>
          <a:xfrm>
            <a:off x="9509667" y="4272560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Biological Networks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4084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F85088D-0D2E-964A-B27E-5805D92B4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75" y="1094510"/>
            <a:ext cx="10945613" cy="529168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kumimoji="1" lang="en-US" altLang="zh-CN" b="1" dirty="0"/>
              <a:t>PSA</a:t>
            </a:r>
            <a:r>
              <a:rPr kumimoji="1" lang="en-US" altLang="zh-CN" dirty="0"/>
              <a:t>: the progressive algorithm proposed in </a:t>
            </a:r>
            <a:r>
              <a:rPr kumimoji="1" lang="en-US" altLang="zh-CN" dirty="0">
                <a:solidFill>
                  <a:srgbClr val="0070C0"/>
                </a:solidFill>
              </a:rPr>
              <a:t>[</a:t>
            </a:r>
            <a:r>
              <a:rPr kumimoji="1" lang="en-US" altLang="zh-CN" dirty="0" err="1">
                <a:solidFill>
                  <a:srgbClr val="0070C0"/>
                </a:solidFill>
              </a:rPr>
              <a:t>Conggai</a:t>
            </a:r>
            <a:r>
              <a:rPr kumimoji="1" lang="en-US" altLang="zh-CN" dirty="0">
                <a:solidFill>
                  <a:srgbClr val="0070C0"/>
                </a:solidFill>
              </a:rPr>
              <a:t> et al VLDB 2019]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en-US" altLang="zh-CN" dirty="0"/>
              <a:t>for (approximately) computing a minimum 𝑘-core.</a:t>
            </a:r>
          </a:p>
          <a:p>
            <a:pPr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0F3277E-DEB6-664E-9716-966A7622A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76" y="163876"/>
            <a:ext cx="9060541" cy="734777"/>
          </a:xfrm>
        </p:spPr>
        <p:txBody>
          <a:bodyPr/>
          <a:lstStyle/>
          <a:p>
            <a:r>
              <a:rPr kumimoji="1" lang="en-US" altLang="zh-CN" dirty="0"/>
              <a:t>Comparison with PSA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FB3E2E-E07A-8946-A235-5A2B9596B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8431-077E-A44D-B4D7-81190C0B1D48}" type="datetime1">
              <a:rPr kumimoji="1" lang="zh-CN" altLang="en-US" smtClean="0"/>
              <a:pPr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283472-6F5D-1340-8160-9869118CE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098BA8-6EB9-F443-A790-F3D1D00F6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24171E-79CA-B448-835D-1ACCA6EA2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015" y="2025119"/>
            <a:ext cx="6167970" cy="438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46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0C49C1A-4415-8445-93AC-237C9E764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75" y="1094509"/>
            <a:ext cx="10945613" cy="5305536"/>
          </a:xfrm>
        </p:spPr>
        <p:txBody>
          <a:bodyPr/>
          <a:lstStyle/>
          <a:p>
            <a:r>
              <a:rPr lang="en" altLang="zh-CN" dirty="0"/>
              <a:t>We study the problem of size-bounded community search which has both size lower bound and size upper bound.</a:t>
            </a:r>
          </a:p>
          <a:p>
            <a:r>
              <a:rPr lang="en" altLang="zh-CN" dirty="0"/>
              <a:t>We propose a branch-reduce-and-bound algorithm SC-BRB for solving the problem over large real graphs.</a:t>
            </a:r>
          </a:p>
          <a:p>
            <a:r>
              <a:rPr lang="en" altLang="zh-CN" dirty="0"/>
              <a:t>Extensive experiments on large real graphs demonstrate</a:t>
            </a:r>
            <a:r>
              <a:rPr kumimoji="1" lang="en-US" altLang="zh-CN" dirty="0"/>
              <a:t> the effectiveness and efficiency of our proposed algorithm.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8D8A949-8E56-CE44-9DC2-9D644632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5A5C18-6F98-4642-A87C-98B030942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8431-077E-A44D-B4D7-81190C0B1D48}" type="datetime1">
              <a:rPr kumimoji="1" lang="zh-CN" altLang="en-US" smtClean="0"/>
              <a:pPr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4580E7-F70B-654C-84AA-6A0095EF0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A11E89-E1EB-354C-A864-35F7F05F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4467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21A1C64-A336-A740-84A9-09C492CCC3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976" y="1057202"/>
                <a:ext cx="11392758" cy="5344079"/>
              </a:xfrm>
            </p:spPr>
            <p:txBody>
              <a:bodyPr/>
              <a:lstStyle/>
              <a:p>
                <a:r>
                  <a:rPr kumimoji="1" lang="en-US" altLang="zh-CN" dirty="0">
                    <a:solidFill>
                      <a:schemeClr val="tx1"/>
                    </a:solidFill>
                  </a:rPr>
                  <a:t>Community Search</a:t>
                </a:r>
              </a:p>
              <a:p>
                <a:pPr lvl="1"/>
                <a:r>
                  <a:rPr lang="en-US" altLang="zh-CN" dirty="0"/>
                  <a:t>Given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 graph </a:t>
                </a:r>
                <a:r>
                  <a:rPr lang="en-US" altLang="zh-CN" dirty="0">
                    <a:solidFill>
                      <a:srgbClr val="EE5D33"/>
                    </a:solidFill>
                  </a:rPr>
                  <a:t>G</a:t>
                </a:r>
                <a:r>
                  <a:rPr lang="en-US" altLang="zh-CN" dirty="0"/>
                  <a:t>, a query vertex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, find a </a:t>
                </a:r>
                <a:r>
                  <a:rPr lang="en-US" altLang="zh-CN" dirty="0">
                    <a:solidFill>
                      <a:srgbClr val="EE5D33"/>
                    </a:solidFill>
                  </a:rPr>
                  <a:t>cohesive subgraph </a:t>
                </a:r>
                <a:r>
                  <a:rPr lang="en-US" altLang="zh-CN" dirty="0"/>
                  <a:t>(i.e., </a:t>
                </a:r>
                <a:r>
                  <a:rPr lang="en-US" altLang="zh-CN" dirty="0">
                    <a:solidFill>
                      <a:srgbClr val="EE5D33"/>
                    </a:solidFill>
                  </a:rPr>
                  <a:t>community</a:t>
                </a:r>
                <a:r>
                  <a:rPr lang="en-US" altLang="zh-CN" dirty="0"/>
                  <a:t>) containing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r>
                  <a:rPr kumimoji="1" lang="en-US" altLang="zh-CN" dirty="0"/>
                  <a:t>Applications</a:t>
                </a:r>
              </a:p>
              <a:p>
                <a:pPr lvl="1"/>
                <a:r>
                  <a:rPr lang="en" altLang="zh-CN" dirty="0"/>
                  <a:t>Event organization.</a:t>
                </a:r>
              </a:p>
              <a:p>
                <a:pPr lvl="1"/>
                <a:r>
                  <a:rPr lang="en" altLang="zh-CN" dirty="0"/>
                  <a:t>Recommendation.</a:t>
                </a:r>
              </a:p>
              <a:p>
                <a:pPr lvl="1"/>
                <a:r>
                  <a:rPr lang="en" altLang="zh-CN" dirty="0"/>
                  <a:t>Protein complex detection.</a:t>
                </a:r>
              </a:p>
              <a:p>
                <a:pPr lvl="1"/>
                <a:r>
                  <a:rPr lang="en" altLang="zh-CN" dirty="0"/>
                  <a:t>Advertisement.</a:t>
                </a:r>
              </a:p>
              <a:p>
                <a:pPr lvl="1"/>
                <a:r>
                  <a:rPr lang="en" altLang="zh-CN" dirty="0"/>
                  <a:t>…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21A1C64-A336-A740-84A9-09C492CCC3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976" y="1057202"/>
                <a:ext cx="11392758" cy="5344079"/>
              </a:xfrm>
              <a:blipFill>
                <a:blip r:embed="rId3"/>
                <a:stretch>
                  <a:fillRect l="-3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8FEB63C2-C23C-C74F-AD0B-DE59794C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7C5669-80DF-C04D-8C59-E7B19A83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8431-077E-A44D-B4D7-81190C0B1D48}" type="datetime1">
              <a:rPr kumimoji="1" lang="zh-CN" altLang="en-US" smtClean="0"/>
              <a:pPr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954247-60ED-0C47-B876-865B69421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F35278-D1E6-144A-A69A-E0EA5DA6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3DE3A066-7D2B-F74C-B960-C941761BD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556" y="2479007"/>
            <a:ext cx="4240926" cy="3430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76385BC-EBCD-BF41-AF6A-C7C978700C73}"/>
                  </a:ext>
                </a:extLst>
              </p:cNvPr>
              <p:cNvSpPr txBox="1"/>
              <p:nvPr/>
            </p:nvSpPr>
            <p:spPr>
              <a:xfrm>
                <a:off x="8235633" y="3355118"/>
                <a:ext cx="4977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dirty="0" smtClean="0">
                          <a:solidFill>
                            <a:srgbClr val="EE5D33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EE5D33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76385BC-EBCD-BF41-AF6A-C7C978700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633" y="3355118"/>
                <a:ext cx="497711" cy="461665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椭圆 12">
            <a:extLst>
              <a:ext uri="{FF2B5EF4-FFF2-40B4-BE49-F238E27FC236}">
                <a16:creationId xmlns:a16="http://schemas.microsoft.com/office/drawing/2014/main" id="{8620BE8B-831C-6A44-A4AC-D0A4B3CF7EBD}"/>
              </a:ext>
            </a:extLst>
          </p:cNvPr>
          <p:cNvSpPr/>
          <p:nvPr/>
        </p:nvSpPr>
        <p:spPr>
          <a:xfrm>
            <a:off x="8133827" y="3194930"/>
            <a:ext cx="298800" cy="298800"/>
          </a:xfrm>
          <a:prstGeom prst="ellipse">
            <a:avLst/>
          </a:prstGeom>
          <a:solidFill>
            <a:srgbClr val="EE5D3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C14E05A-E055-4D48-B426-36A622B71265}"/>
              </a:ext>
            </a:extLst>
          </p:cNvPr>
          <p:cNvSpPr/>
          <p:nvPr/>
        </p:nvSpPr>
        <p:spPr>
          <a:xfrm>
            <a:off x="6569766" y="2277571"/>
            <a:ext cx="2123822" cy="2126974"/>
          </a:xfrm>
          <a:prstGeom prst="ellipse">
            <a:avLst/>
          </a:prstGeom>
          <a:noFill/>
          <a:ln w="19050">
            <a:solidFill>
              <a:srgbClr val="EE5D3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23822"/>
                      <a:gd name="connsiteY0" fmla="*/ 1063487 h 2126974"/>
                      <a:gd name="connsiteX1" fmla="*/ 1061911 w 2123822"/>
                      <a:gd name="connsiteY1" fmla="*/ 0 h 2126974"/>
                      <a:gd name="connsiteX2" fmla="*/ 2123822 w 2123822"/>
                      <a:gd name="connsiteY2" fmla="*/ 1063487 h 2126974"/>
                      <a:gd name="connsiteX3" fmla="*/ 1061911 w 2123822"/>
                      <a:gd name="connsiteY3" fmla="*/ 2126974 h 2126974"/>
                      <a:gd name="connsiteX4" fmla="*/ 0 w 2123822"/>
                      <a:gd name="connsiteY4" fmla="*/ 1063487 h 2126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23822" h="2126974" extrusionOk="0">
                        <a:moveTo>
                          <a:pt x="0" y="1063487"/>
                        </a:moveTo>
                        <a:cubicBezTo>
                          <a:pt x="-12087" y="468683"/>
                          <a:pt x="393357" y="30805"/>
                          <a:pt x="1061911" y="0"/>
                        </a:cubicBezTo>
                        <a:cubicBezTo>
                          <a:pt x="1716928" y="14429"/>
                          <a:pt x="2066325" y="477967"/>
                          <a:pt x="2123822" y="1063487"/>
                        </a:cubicBezTo>
                        <a:cubicBezTo>
                          <a:pt x="2041264" y="1731457"/>
                          <a:pt x="1629753" y="2229974"/>
                          <a:pt x="1061911" y="2126974"/>
                        </a:cubicBezTo>
                        <a:cubicBezTo>
                          <a:pt x="397448" y="2084306"/>
                          <a:pt x="46858" y="1673224"/>
                          <a:pt x="0" y="10634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73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7485CE8-576B-B442-8190-22BCAF108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75" y="1043345"/>
            <a:ext cx="10945613" cy="5372357"/>
          </a:xfrm>
        </p:spPr>
        <p:txBody>
          <a:bodyPr>
            <a:normAutofit lnSpcReduction="10000"/>
          </a:bodyPr>
          <a:lstStyle/>
          <a:p>
            <a:r>
              <a:rPr lang="en" altLang="zh-CN" dirty="0"/>
              <a:t>Most of the existing studies</a:t>
            </a:r>
            <a:r>
              <a:rPr kumimoji="1" lang="en-US" altLang="zh-CN" dirty="0"/>
              <a:t> </a:t>
            </a:r>
            <a:r>
              <a:rPr lang="en" altLang="zh-CN" dirty="0"/>
              <a:t>ignore the </a:t>
            </a:r>
            <a:r>
              <a:rPr lang="en" altLang="zh-CN" dirty="0">
                <a:solidFill>
                  <a:srgbClr val="EE5D33"/>
                </a:solidFill>
              </a:rPr>
              <a:t>size</a:t>
            </a:r>
            <a:r>
              <a:rPr lang="en" altLang="zh-CN" dirty="0"/>
              <a:t> of the community.</a:t>
            </a:r>
          </a:p>
          <a:p>
            <a:pPr lvl="1"/>
            <a:r>
              <a:rPr kumimoji="1" lang="en-US" altLang="zh-CN" dirty="0"/>
              <a:t>Yield communities of </a:t>
            </a:r>
            <a:r>
              <a:rPr kumimoji="1" lang="en-US" altLang="zh-CN" dirty="0">
                <a:solidFill>
                  <a:srgbClr val="EE5D33"/>
                </a:solidFill>
              </a:rPr>
              <a:t>very large size</a:t>
            </a:r>
            <a:r>
              <a:rPr kumimoji="1" lang="en-US" altLang="zh-CN" dirty="0"/>
              <a:t>, which </a:t>
            </a:r>
            <a:r>
              <a:rPr lang="en" altLang="zh-CN" dirty="0"/>
              <a:t>may overwhelm end-users.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Comparison for CS solutions on </a:t>
            </a:r>
            <a:r>
              <a:rPr kumimoji="1" lang="en-US" altLang="zh-CN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Gowalla</a:t>
            </a:r>
            <a:r>
              <a:rPr kumimoji="1" lang="en-US" altLang="zh-CN" baseline="30000" dirty="0">
                <a:solidFill>
                  <a:srgbClr val="0070C0"/>
                </a:solidFill>
              </a:rPr>
              <a:t>[</a:t>
            </a:r>
            <a:r>
              <a:rPr kumimoji="1" lang="en-US" altLang="zh-CN" baseline="30000" dirty="0" err="1">
                <a:solidFill>
                  <a:srgbClr val="0070C0"/>
                </a:solidFill>
              </a:rPr>
              <a:t>Conggai</a:t>
            </a:r>
            <a:r>
              <a:rPr kumimoji="1" lang="en-US" altLang="zh-CN" baseline="30000" dirty="0">
                <a:solidFill>
                  <a:srgbClr val="0070C0"/>
                </a:solidFill>
              </a:rPr>
              <a:t> et al VLDB 2019]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lang="en" altLang="zh-CN" dirty="0"/>
              <a:t>Limiting the size of the returned community is </a:t>
            </a:r>
            <a:r>
              <a:rPr lang="en" altLang="zh-CN" dirty="0">
                <a:solidFill>
                  <a:srgbClr val="EE5D33"/>
                </a:solidFill>
              </a:rPr>
              <a:t>natural</a:t>
            </a:r>
            <a:r>
              <a:rPr lang="en" altLang="zh-CN" dirty="0"/>
              <a:t> and </a:t>
            </a:r>
            <a:r>
              <a:rPr lang="en" altLang="zh-CN" dirty="0">
                <a:solidFill>
                  <a:srgbClr val="EE5D33"/>
                </a:solidFill>
              </a:rPr>
              <a:t>interesting</a:t>
            </a:r>
            <a:r>
              <a:rPr lang="en" altLang="zh-CN" dirty="0"/>
              <a:t> from application point of view:</a:t>
            </a:r>
          </a:p>
          <a:p>
            <a:pPr lvl="1"/>
            <a:r>
              <a:rPr lang="en" altLang="zh-CN" dirty="0"/>
              <a:t>organize a hiking trip with up to 15 attendees.</a:t>
            </a:r>
          </a:p>
          <a:p>
            <a:pPr lvl="1"/>
            <a:r>
              <a:rPr lang="en" altLang="zh-CN" dirty="0"/>
              <a:t>assemble a team of up to 10 workers for a project.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80C525A-318E-0B49-8837-5BCC4D1B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BE3705-7C80-6849-9A1A-2D7CC6642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8431-077E-A44D-B4D7-81190C0B1D48}" type="datetime1">
              <a:rPr kumimoji="1" lang="zh-CN" altLang="en-US" smtClean="0"/>
              <a:pPr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3E4862-A4BB-1246-A316-0646BA71D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C60D00-2CB1-CC43-8BF3-B23BD619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F43C132-13D6-0344-8174-A41998498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433" y="2370973"/>
            <a:ext cx="3998567" cy="207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20FB8E2-9C8F-764D-9C3D-C52968F448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975" y="1181893"/>
                <a:ext cx="10945613" cy="3011820"/>
              </a:xfrm>
            </p:spPr>
            <p:txBody>
              <a:bodyPr>
                <a:normAutofit/>
              </a:bodyPr>
              <a:lstStyle/>
              <a:p>
                <a:r>
                  <a:rPr lang="en" altLang="zh-CN" dirty="0"/>
                  <a:t>Given a graph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zh-CN" dirty="0"/>
                  <a:t>, a query vertex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" altLang="zh-CN" dirty="0"/>
                  <a:t>, and a size constraint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ℓ,</m:t>
                    </m:r>
                    <m:r>
                      <a:rPr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" altLang="zh-CN" dirty="0"/>
                  <a:t>, SCS problem aims to find a subgraph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" altLang="zh-CN" dirty="0"/>
                  <a:t> satisfying following conditions:</a:t>
                </a:r>
              </a:p>
              <a:p>
                <a:pPr lvl="1"/>
                <a:r>
                  <a:rPr lang="en" altLang="zh-CN" b="1" dirty="0"/>
                  <a:t>Connected</a:t>
                </a:r>
                <a:r>
                  <a:rPr lang="en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" altLang="zh-CN" dirty="0"/>
                  <a:t> is connected and contains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" altLang="zh-CN" dirty="0"/>
                  <a:t>.</a:t>
                </a:r>
              </a:p>
              <a:p>
                <a:pPr lvl="1"/>
                <a:r>
                  <a:rPr lang="en" altLang="zh-CN" b="1" dirty="0"/>
                  <a:t>Size Bounded</a:t>
                </a:r>
                <a:r>
                  <a:rPr lang="en" altLang="zh-CN" dirty="0"/>
                  <a:t>: </a:t>
                </a:r>
                <a14:m>
                  <m:oMath xmlns:m="http://schemas.openxmlformats.org/officeDocument/2006/math">
                    <m:r>
                      <a:rPr lang="en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≤|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" altLang="zh-CN" dirty="0"/>
                  <a:t>.</a:t>
                </a:r>
              </a:p>
              <a:p>
                <a:pPr lvl="1"/>
                <a:r>
                  <a:rPr lang="en" altLang="zh-CN" b="1" dirty="0"/>
                  <a:t>Cohesive</a:t>
                </a:r>
                <a:r>
                  <a:rPr lang="en" altLang="zh-CN" dirty="0"/>
                  <a:t>: The minimum degree of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" altLang="zh-CN" dirty="0"/>
                  <a:t> is maximized among all subgraphs of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" altLang="zh-CN" dirty="0"/>
                  <a:t> satisfying the above two conditions.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20FB8E2-9C8F-764D-9C3D-C52968F44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975" y="1181893"/>
                <a:ext cx="10945613" cy="3011820"/>
              </a:xfrm>
              <a:blipFill>
                <a:blip r:embed="rId3"/>
                <a:stretch>
                  <a:fillRect l="-348" r="-1390" b="-8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4253DCE-21C7-E840-80D2-67E4357E4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u="sng" dirty="0"/>
              <a:t>S</a:t>
            </a:r>
            <a:r>
              <a:rPr lang="en" altLang="zh-CN" dirty="0"/>
              <a:t>ize-Bounded </a:t>
            </a:r>
            <a:r>
              <a:rPr lang="en" altLang="zh-CN" u="sng" dirty="0"/>
              <a:t>C</a:t>
            </a:r>
            <a:r>
              <a:rPr lang="en" altLang="zh-CN" dirty="0"/>
              <a:t>ommunity </a:t>
            </a:r>
            <a:r>
              <a:rPr lang="en" altLang="zh-CN" u="sng" dirty="0"/>
              <a:t>S</a:t>
            </a:r>
            <a:r>
              <a:rPr lang="en" altLang="zh-CN" dirty="0"/>
              <a:t>earch (SCS)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5142F8-6C65-9549-B8EA-23AEB1B6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8431-077E-A44D-B4D7-81190C0B1D48}" type="datetime1">
              <a:rPr kumimoji="1" lang="zh-CN" altLang="en-US" smtClean="0"/>
              <a:pPr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4B2AC6-52DB-4B45-B55D-7341B3116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0BBA82-839C-224D-B9E9-5A62FDDB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7D47312-CE1B-034C-A583-F8E715F26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616" y="4655623"/>
            <a:ext cx="1648215" cy="170004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DAF6761-9B26-414D-B7F3-825A25C81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457" y="4655623"/>
            <a:ext cx="1668948" cy="170004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F43BAEC-0FAD-A046-A6B2-52B706FC860C}"/>
              </a:ext>
            </a:extLst>
          </p:cNvPr>
          <p:cNvSpPr txBox="1"/>
          <p:nvPr/>
        </p:nvSpPr>
        <p:spPr>
          <a:xfrm>
            <a:off x="8352799" y="5201367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Min deg = </a:t>
            </a:r>
            <a:r>
              <a:rPr kumimoji="1" lang="en-US" altLang="zh-CN" sz="2000" b="1" dirty="0">
                <a:solidFill>
                  <a:srgbClr val="EE5D33"/>
                </a:solidFill>
              </a:rPr>
              <a:t>4</a:t>
            </a:r>
            <a:endParaRPr kumimoji="1" lang="zh-CN" altLang="en-US" sz="2000" b="1" dirty="0">
              <a:solidFill>
                <a:srgbClr val="EE5D33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77AA2EA-5407-7C45-B662-17C1B6ABCA89}"/>
              </a:ext>
            </a:extLst>
          </p:cNvPr>
          <p:cNvSpPr txBox="1"/>
          <p:nvPr/>
        </p:nvSpPr>
        <p:spPr>
          <a:xfrm>
            <a:off x="3932389" y="5216780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Min deg = </a:t>
            </a:r>
            <a:r>
              <a:rPr kumimoji="1" lang="en-US" altLang="zh-CN" sz="2000" b="1" dirty="0">
                <a:solidFill>
                  <a:srgbClr val="EE5D33"/>
                </a:solidFill>
              </a:rPr>
              <a:t>3</a:t>
            </a:r>
            <a:endParaRPr kumimoji="1" lang="zh-CN" altLang="en-US" sz="2000" b="1" dirty="0">
              <a:solidFill>
                <a:srgbClr val="EE5D33"/>
              </a:solidFill>
            </a:endParaRPr>
          </a:p>
        </p:txBody>
      </p:sp>
      <p:pic>
        <p:nvPicPr>
          <p:cNvPr id="22" name="图片 21" descr="图片包含 物体, 室内, 灯光, 灯&#10;&#10;描述已自动生成">
            <a:extLst>
              <a:ext uri="{FF2B5EF4-FFF2-40B4-BE49-F238E27FC236}">
                <a16:creationId xmlns:a16="http://schemas.microsoft.com/office/drawing/2014/main" id="{9463BC03-2F26-7F4C-B0CB-81A80FFA4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279692" y="5750812"/>
            <a:ext cx="460190" cy="460190"/>
          </a:xfrm>
          <a:prstGeom prst="rect">
            <a:avLst/>
          </a:prstGeom>
        </p:spPr>
      </p:pic>
      <p:sp>
        <p:nvSpPr>
          <p:cNvPr id="23" name="内容占位符 1">
            <a:extLst>
              <a:ext uri="{FF2B5EF4-FFF2-40B4-BE49-F238E27FC236}">
                <a16:creationId xmlns:a16="http://schemas.microsoft.com/office/drawing/2014/main" id="{A086D28F-25E5-9B4C-81B9-7B146D210631}"/>
              </a:ext>
            </a:extLst>
          </p:cNvPr>
          <p:cNvSpPr txBox="1">
            <a:spLocks/>
          </p:cNvSpPr>
          <p:nvPr/>
        </p:nvSpPr>
        <p:spPr>
          <a:xfrm>
            <a:off x="612975" y="4071415"/>
            <a:ext cx="10945613" cy="1462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50" indent="-40005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74626"/>
              </a:buClr>
              <a:buSzPct val="75000"/>
              <a:buFont typeface="Wingdings" pitchFamily="2" charset="2"/>
              <a:buChar char="l"/>
              <a:tabLst/>
              <a:defRPr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4075" indent="-39687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74626"/>
              </a:buClr>
              <a:buSzPct val="70000"/>
              <a:buFont typeface="Wingdings" pitchFamily="2" charset="2"/>
              <a:buChar char="Ø"/>
              <a:tabLst/>
              <a:defRPr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6675" indent="-42227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74626"/>
              </a:buClr>
              <a:buSzPct val="60000"/>
              <a:buFont typeface="Wingdings" pitchFamily="2" charset="2"/>
              <a:buChar char="p"/>
              <a:tabLst/>
              <a:defRPr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6725" indent="-365125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74626"/>
              </a:buClr>
              <a:buSzPct val="50000"/>
              <a:buFont typeface="Wingdings" pitchFamily="2" charset="2"/>
              <a:buChar char="n"/>
              <a:tabLst/>
              <a:defRPr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38363" indent="-309563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74626"/>
              </a:buClr>
              <a:buSzPct val="50000"/>
              <a:buFont typeface="Wingdings" pitchFamily="2" charset="2"/>
              <a:buChar char="n"/>
              <a:tabLst/>
              <a:defRPr sz="2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zh-CN" dirty="0"/>
              <a:t>We use </a:t>
            </a:r>
            <a:r>
              <a:rPr kumimoji="1" lang="en" altLang="zh-CN" dirty="0">
                <a:solidFill>
                  <a:srgbClr val="EE5D33"/>
                </a:solidFill>
              </a:rPr>
              <a:t>minimum degree </a:t>
            </a:r>
            <a:r>
              <a:rPr kumimoji="1" lang="en" altLang="zh-CN" dirty="0"/>
              <a:t>to measure the cohesiveness of a subgraph.</a:t>
            </a:r>
          </a:p>
        </p:txBody>
      </p:sp>
    </p:spTree>
    <p:extLst>
      <p:ext uri="{BB962C8B-B14F-4D97-AF65-F5344CB8AC3E}">
        <p14:creationId xmlns:p14="http://schemas.microsoft.com/office/powerpoint/2010/main" val="364833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52F5A9A-40F6-244C-9B66-633BB0536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The query vertex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" altLang="zh-CN" dirty="0"/>
              </a:p>
              <a:p>
                <a:r>
                  <a:rPr kumimoji="1" lang="en" altLang="zh-CN" dirty="0"/>
                  <a:t>Size constraint is : [4, 8]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52F5A9A-40F6-244C-9B66-633BB0536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E0B10EFF-CFC9-0147-A7DE-E06BBBF7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6C25C3-FD1F-5645-9535-C02DC3BE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8431-077E-A44D-B4D7-81190C0B1D48}" type="datetime1">
              <a:rPr kumimoji="1" lang="zh-CN" altLang="en-US" smtClean="0"/>
              <a:pPr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CC163C-F350-AF45-9F4C-2574D9AE4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23BF9B-C8D4-C94B-BA91-BA995BF4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17BB1D-DD14-9C45-A40F-0FAA335D4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299" y="2655882"/>
            <a:ext cx="5060066" cy="2231954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FB018757-E274-A24A-BEDD-250EF029FAA8}"/>
              </a:ext>
            </a:extLst>
          </p:cNvPr>
          <p:cNvSpPr/>
          <p:nvPr/>
        </p:nvSpPr>
        <p:spPr>
          <a:xfrm>
            <a:off x="4487682" y="2725328"/>
            <a:ext cx="439838" cy="439838"/>
          </a:xfrm>
          <a:prstGeom prst="ellipse">
            <a:avLst/>
          </a:prstGeom>
          <a:solidFill>
            <a:srgbClr val="EE5D33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949EBAC8-F189-FC47-98E3-6E0A2B2B16A4}"/>
              </a:ext>
            </a:extLst>
          </p:cNvPr>
          <p:cNvCxnSpPr>
            <a:cxnSpLocks/>
          </p:cNvCxnSpPr>
          <p:nvPr/>
        </p:nvCxnSpPr>
        <p:spPr>
          <a:xfrm flipH="1">
            <a:off x="4143495" y="3108629"/>
            <a:ext cx="414867" cy="427566"/>
          </a:xfrm>
          <a:prstGeom prst="line">
            <a:avLst/>
          </a:prstGeom>
          <a:ln w="28575">
            <a:solidFill>
              <a:srgbClr val="EE5D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50801C2B-883C-4C4F-B230-EBBA945F46ED}"/>
              </a:ext>
            </a:extLst>
          </p:cNvPr>
          <p:cNvCxnSpPr>
            <a:cxnSpLocks/>
          </p:cNvCxnSpPr>
          <p:nvPr/>
        </p:nvCxnSpPr>
        <p:spPr>
          <a:xfrm flipH="1" flipV="1">
            <a:off x="4105396" y="3875465"/>
            <a:ext cx="296332" cy="486230"/>
          </a:xfrm>
          <a:prstGeom prst="line">
            <a:avLst/>
          </a:prstGeom>
          <a:ln w="28575">
            <a:solidFill>
              <a:srgbClr val="EE5D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0B583DD7-640B-B240-A9C7-22B58FA97349}"/>
              </a:ext>
            </a:extLst>
          </p:cNvPr>
          <p:cNvCxnSpPr>
            <a:cxnSpLocks/>
          </p:cNvCxnSpPr>
          <p:nvPr/>
        </p:nvCxnSpPr>
        <p:spPr>
          <a:xfrm flipH="1">
            <a:off x="4216520" y="3368979"/>
            <a:ext cx="1094319" cy="267758"/>
          </a:xfrm>
          <a:prstGeom prst="line">
            <a:avLst/>
          </a:prstGeom>
          <a:ln w="28575">
            <a:solidFill>
              <a:srgbClr val="EE5D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B9C24469-EB8A-D145-9570-C486D1A8EBD7}"/>
              </a:ext>
            </a:extLst>
          </p:cNvPr>
          <p:cNvCxnSpPr>
            <a:cxnSpLocks/>
          </p:cNvCxnSpPr>
          <p:nvPr/>
        </p:nvCxnSpPr>
        <p:spPr>
          <a:xfrm flipH="1" flipV="1">
            <a:off x="4917995" y="3041303"/>
            <a:ext cx="406600" cy="185850"/>
          </a:xfrm>
          <a:prstGeom prst="line">
            <a:avLst/>
          </a:prstGeom>
          <a:ln w="28575">
            <a:solidFill>
              <a:srgbClr val="EE5D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CC18ABA0-8187-5C41-8B5B-0AAD625D4A77}"/>
              </a:ext>
            </a:extLst>
          </p:cNvPr>
          <p:cNvCxnSpPr>
            <a:cxnSpLocks/>
          </p:cNvCxnSpPr>
          <p:nvPr/>
        </p:nvCxnSpPr>
        <p:spPr>
          <a:xfrm flipH="1">
            <a:off x="4644087" y="3482522"/>
            <a:ext cx="752477" cy="892702"/>
          </a:xfrm>
          <a:prstGeom prst="line">
            <a:avLst/>
          </a:prstGeom>
          <a:ln w="28575">
            <a:solidFill>
              <a:srgbClr val="EE5D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3B80902F-C867-A342-9C15-BE3A6AE43101}"/>
              </a:ext>
            </a:extLst>
          </p:cNvPr>
          <p:cNvSpPr/>
          <p:nvPr/>
        </p:nvSpPr>
        <p:spPr>
          <a:xfrm>
            <a:off x="3770547" y="3463809"/>
            <a:ext cx="439838" cy="439838"/>
          </a:xfrm>
          <a:prstGeom prst="ellipse">
            <a:avLst/>
          </a:prstGeom>
          <a:solidFill>
            <a:srgbClr val="EE5D33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1005327-0C32-D946-BAFE-A711E927D83E}"/>
              </a:ext>
            </a:extLst>
          </p:cNvPr>
          <p:cNvSpPr/>
          <p:nvPr/>
        </p:nvSpPr>
        <p:spPr>
          <a:xfrm>
            <a:off x="5314870" y="3092289"/>
            <a:ext cx="439838" cy="439838"/>
          </a:xfrm>
          <a:prstGeom prst="ellipse">
            <a:avLst/>
          </a:prstGeom>
          <a:solidFill>
            <a:srgbClr val="EE5D33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3E725EA-40CE-7946-B98C-FA4A1C93CDB6}"/>
              </a:ext>
            </a:extLst>
          </p:cNvPr>
          <p:cNvSpPr/>
          <p:nvPr/>
        </p:nvSpPr>
        <p:spPr>
          <a:xfrm>
            <a:off x="4292506" y="4325619"/>
            <a:ext cx="439838" cy="439838"/>
          </a:xfrm>
          <a:prstGeom prst="ellipse">
            <a:avLst/>
          </a:prstGeom>
          <a:solidFill>
            <a:srgbClr val="EE5D33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9EBF33F3-C4EB-784E-8364-A43095C59397}"/>
              </a:ext>
            </a:extLst>
          </p:cNvPr>
          <p:cNvCxnSpPr>
            <a:cxnSpLocks/>
          </p:cNvCxnSpPr>
          <p:nvPr/>
        </p:nvCxnSpPr>
        <p:spPr>
          <a:xfrm flipH="1" flipV="1">
            <a:off x="4798603" y="3134228"/>
            <a:ext cx="512237" cy="984353"/>
          </a:xfrm>
          <a:prstGeom prst="line">
            <a:avLst/>
          </a:prstGeom>
          <a:ln w="28575">
            <a:solidFill>
              <a:srgbClr val="EE5D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46E9988A-9AD3-0D42-AC37-D2FAC8EC2E0D}"/>
              </a:ext>
            </a:extLst>
          </p:cNvPr>
          <p:cNvSpPr/>
          <p:nvPr/>
        </p:nvSpPr>
        <p:spPr>
          <a:xfrm>
            <a:off x="6361675" y="3217112"/>
            <a:ext cx="439838" cy="439838"/>
          </a:xfrm>
          <a:prstGeom prst="ellipse">
            <a:avLst/>
          </a:prstGeom>
          <a:solidFill>
            <a:srgbClr val="EE5D33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4921F1B0-63DF-8A48-AFCA-5E7B22B30B2D}"/>
              </a:ext>
            </a:extLst>
          </p:cNvPr>
          <p:cNvCxnSpPr>
            <a:cxnSpLocks/>
          </p:cNvCxnSpPr>
          <p:nvPr/>
        </p:nvCxnSpPr>
        <p:spPr>
          <a:xfrm flipH="1">
            <a:off x="4717675" y="4358178"/>
            <a:ext cx="477843" cy="127955"/>
          </a:xfrm>
          <a:prstGeom prst="line">
            <a:avLst/>
          </a:prstGeom>
          <a:ln w="28575">
            <a:solidFill>
              <a:srgbClr val="EE5D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D1ED8D8F-15D8-5842-BDF7-6CC77F8B6BB3}"/>
              </a:ext>
            </a:extLst>
          </p:cNvPr>
          <p:cNvCxnSpPr>
            <a:cxnSpLocks/>
          </p:cNvCxnSpPr>
          <p:nvPr/>
        </p:nvCxnSpPr>
        <p:spPr>
          <a:xfrm flipV="1">
            <a:off x="5430744" y="3532127"/>
            <a:ext cx="79595" cy="558340"/>
          </a:xfrm>
          <a:prstGeom prst="line">
            <a:avLst/>
          </a:prstGeom>
          <a:ln w="28575">
            <a:solidFill>
              <a:srgbClr val="EE5D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2CDA94FB-25BD-6A4D-8933-2F5AB18A40E4}"/>
              </a:ext>
            </a:extLst>
          </p:cNvPr>
          <p:cNvSpPr/>
          <p:nvPr/>
        </p:nvSpPr>
        <p:spPr>
          <a:xfrm>
            <a:off x="5187782" y="4087949"/>
            <a:ext cx="439838" cy="439838"/>
          </a:xfrm>
          <a:prstGeom prst="ellipse">
            <a:avLst/>
          </a:prstGeom>
          <a:solidFill>
            <a:srgbClr val="EE5D33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80FA707A-6DF9-7640-A94E-834B5B68279D}"/>
              </a:ext>
            </a:extLst>
          </p:cNvPr>
          <p:cNvCxnSpPr>
            <a:cxnSpLocks/>
          </p:cNvCxnSpPr>
          <p:nvPr/>
        </p:nvCxnSpPr>
        <p:spPr>
          <a:xfrm flipH="1" flipV="1">
            <a:off x="5754708" y="3335112"/>
            <a:ext cx="619708" cy="83706"/>
          </a:xfrm>
          <a:prstGeom prst="line">
            <a:avLst/>
          </a:prstGeom>
          <a:ln w="28575">
            <a:solidFill>
              <a:srgbClr val="EE5D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8799BF1B-A31D-6847-B420-D590211ECB6F}"/>
              </a:ext>
            </a:extLst>
          </p:cNvPr>
          <p:cNvCxnSpPr>
            <a:cxnSpLocks/>
          </p:cNvCxnSpPr>
          <p:nvPr/>
        </p:nvCxnSpPr>
        <p:spPr>
          <a:xfrm flipH="1">
            <a:off x="5620687" y="4307868"/>
            <a:ext cx="367483" cy="6515"/>
          </a:xfrm>
          <a:prstGeom prst="line">
            <a:avLst/>
          </a:prstGeom>
          <a:ln w="28575">
            <a:solidFill>
              <a:srgbClr val="EE5D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27BAB325-A025-3941-BF91-8BDA7784BBBB}"/>
              </a:ext>
            </a:extLst>
          </p:cNvPr>
          <p:cNvCxnSpPr>
            <a:cxnSpLocks/>
          </p:cNvCxnSpPr>
          <p:nvPr/>
        </p:nvCxnSpPr>
        <p:spPr>
          <a:xfrm flipH="1">
            <a:off x="6293332" y="3626404"/>
            <a:ext cx="206014" cy="492176"/>
          </a:xfrm>
          <a:prstGeom prst="line">
            <a:avLst/>
          </a:prstGeom>
          <a:ln w="28575">
            <a:solidFill>
              <a:srgbClr val="EE5D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4EDB94DA-F58E-ED4A-B50D-149E448300A7}"/>
              </a:ext>
            </a:extLst>
          </p:cNvPr>
          <p:cNvCxnSpPr>
            <a:cxnSpLocks/>
          </p:cNvCxnSpPr>
          <p:nvPr/>
        </p:nvCxnSpPr>
        <p:spPr>
          <a:xfrm flipH="1" flipV="1">
            <a:off x="6426088" y="4381804"/>
            <a:ext cx="530458" cy="179609"/>
          </a:xfrm>
          <a:prstGeom prst="line">
            <a:avLst/>
          </a:prstGeom>
          <a:ln w="28575">
            <a:solidFill>
              <a:srgbClr val="EE5D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FC0266A1-CB14-4B40-8C2A-97C263C6BECC}"/>
              </a:ext>
            </a:extLst>
          </p:cNvPr>
          <p:cNvCxnSpPr>
            <a:cxnSpLocks/>
          </p:cNvCxnSpPr>
          <p:nvPr/>
        </p:nvCxnSpPr>
        <p:spPr>
          <a:xfrm flipH="1">
            <a:off x="6771163" y="3008591"/>
            <a:ext cx="526652" cy="313002"/>
          </a:xfrm>
          <a:prstGeom prst="line">
            <a:avLst/>
          </a:prstGeom>
          <a:ln w="28575">
            <a:solidFill>
              <a:srgbClr val="EE5D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C85DC09-E5FC-3742-AE20-B90D4D7F5186}"/>
              </a:ext>
            </a:extLst>
          </p:cNvPr>
          <p:cNvCxnSpPr>
            <a:cxnSpLocks/>
          </p:cNvCxnSpPr>
          <p:nvPr/>
        </p:nvCxnSpPr>
        <p:spPr>
          <a:xfrm flipH="1">
            <a:off x="6794209" y="3434693"/>
            <a:ext cx="1565687" cy="0"/>
          </a:xfrm>
          <a:prstGeom prst="line">
            <a:avLst/>
          </a:prstGeom>
          <a:ln w="28575">
            <a:solidFill>
              <a:srgbClr val="EE5D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95716A3C-1365-AB4E-8DBD-E50F1970BDEE}"/>
              </a:ext>
            </a:extLst>
          </p:cNvPr>
          <p:cNvCxnSpPr>
            <a:cxnSpLocks/>
          </p:cNvCxnSpPr>
          <p:nvPr/>
        </p:nvCxnSpPr>
        <p:spPr>
          <a:xfrm flipH="1" flipV="1">
            <a:off x="7681914" y="3002242"/>
            <a:ext cx="702345" cy="344277"/>
          </a:xfrm>
          <a:prstGeom prst="line">
            <a:avLst/>
          </a:prstGeom>
          <a:ln w="28575">
            <a:solidFill>
              <a:srgbClr val="EE5D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0ABD7317-10D4-5242-A95F-409DE06C1552}"/>
              </a:ext>
            </a:extLst>
          </p:cNvPr>
          <p:cNvCxnSpPr>
            <a:cxnSpLocks/>
          </p:cNvCxnSpPr>
          <p:nvPr/>
        </p:nvCxnSpPr>
        <p:spPr>
          <a:xfrm>
            <a:off x="7585790" y="3090759"/>
            <a:ext cx="535134" cy="1145245"/>
          </a:xfrm>
          <a:prstGeom prst="line">
            <a:avLst/>
          </a:prstGeom>
          <a:ln w="28575">
            <a:solidFill>
              <a:srgbClr val="EE5D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DEEA3A04-4DD5-3B4B-A23E-0B354EF823E8}"/>
              </a:ext>
            </a:extLst>
          </p:cNvPr>
          <p:cNvCxnSpPr>
            <a:cxnSpLocks/>
          </p:cNvCxnSpPr>
          <p:nvPr/>
        </p:nvCxnSpPr>
        <p:spPr>
          <a:xfrm flipH="1">
            <a:off x="8273105" y="3636737"/>
            <a:ext cx="226491" cy="574675"/>
          </a:xfrm>
          <a:prstGeom prst="line">
            <a:avLst/>
          </a:prstGeom>
          <a:ln w="28575">
            <a:solidFill>
              <a:srgbClr val="EE5D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60672BBC-2A19-3D41-BE01-7A698214672D}"/>
              </a:ext>
            </a:extLst>
          </p:cNvPr>
          <p:cNvCxnSpPr>
            <a:cxnSpLocks/>
          </p:cNvCxnSpPr>
          <p:nvPr/>
        </p:nvCxnSpPr>
        <p:spPr>
          <a:xfrm>
            <a:off x="6673970" y="3630387"/>
            <a:ext cx="407453" cy="823062"/>
          </a:xfrm>
          <a:prstGeom prst="line">
            <a:avLst/>
          </a:prstGeom>
          <a:ln w="28575">
            <a:solidFill>
              <a:srgbClr val="EE5D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4477737A-D5A9-CA42-A555-F58F8F48533B}"/>
              </a:ext>
            </a:extLst>
          </p:cNvPr>
          <p:cNvCxnSpPr>
            <a:cxnSpLocks/>
          </p:cNvCxnSpPr>
          <p:nvPr/>
        </p:nvCxnSpPr>
        <p:spPr>
          <a:xfrm flipH="1">
            <a:off x="7385170" y="4459799"/>
            <a:ext cx="600076" cy="137819"/>
          </a:xfrm>
          <a:prstGeom prst="line">
            <a:avLst/>
          </a:prstGeom>
          <a:ln w="28575">
            <a:solidFill>
              <a:srgbClr val="EE5D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821A5048-BC64-484F-9C47-B113B6D5A91D}"/>
              </a:ext>
            </a:extLst>
          </p:cNvPr>
          <p:cNvSpPr/>
          <p:nvPr/>
        </p:nvSpPr>
        <p:spPr>
          <a:xfrm>
            <a:off x="5988774" y="4091124"/>
            <a:ext cx="439838" cy="439838"/>
          </a:xfrm>
          <a:prstGeom prst="ellipse">
            <a:avLst/>
          </a:prstGeom>
          <a:solidFill>
            <a:srgbClr val="EE5D33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C5B6757-008F-4E47-864F-395EC25BAA38}"/>
              </a:ext>
            </a:extLst>
          </p:cNvPr>
          <p:cNvSpPr/>
          <p:nvPr/>
        </p:nvSpPr>
        <p:spPr>
          <a:xfrm>
            <a:off x="6950528" y="4413066"/>
            <a:ext cx="439838" cy="439838"/>
          </a:xfrm>
          <a:prstGeom prst="ellipse">
            <a:avLst/>
          </a:prstGeom>
          <a:solidFill>
            <a:srgbClr val="EE5D33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D12B88B6-D4AA-0F44-92D0-AF646486B323}"/>
              </a:ext>
            </a:extLst>
          </p:cNvPr>
          <p:cNvSpPr/>
          <p:nvPr/>
        </p:nvSpPr>
        <p:spPr>
          <a:xfrm>
            <a:off x="7982071" y="4196711"/>
            <a:ext cx="439838" cy="439838"/>
          </a:xfrm>
          <a:prstGeom prst="ellipse">
            <a:avLst/>
          </a:prstGeom>
          <a:solidFill>
            <a:srgbClr val="EE5D33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B86CAB7-B774-624A-91DA-80CB6649C3D6}"/>
              </a:ext>
            </a:extLst>
          </p:cNvPr>
          <p:cNvSpPr/>
          <p:nvPr/>
        </p:nvSpPr>
        <p:spPr>
          <a:xfrm>
            <a:off x="8354967" y="3214775"/>
            <a:ext cx="439838" cy="439838"/>
          </a:xfrm>
          <a:prstGeom prst="ellipse">
            <a:avLst/>
          </a:prstGeom>
          <a:solidFill>
            <a:srgbClr val="EE5D33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F3025E4-2433-CD48-A082-113782D02D37}"/>
              </a:ext>
            </a:extLst>
          </p:cNvPr>
          <p:cNvSpPr/>
          <p:nvPr/>
        </p:nvSpPr>
        <p:spPr>
          <a:xfrm>
            <a:off x="7263630" y="2676127"/>
            <a:ext cx="439838" cy="439838"/>
          </a:xfrm>
          <a:prstGeom prst="ellipse">
            <a:avLst/>
          </a:prstGeom>
          <a:solidFill>
            <a:srgbClr val="EE5D33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2332AEB-24A1-D24D-A77D-7E1B23824803}"/>
              </a:ext>
            </a:extLst>
          </p:cNvPr>
          <p:cNvSpPr txBox="1"/>
          <p:nvPr/>
        </p:nvSpPr>
        <p:spPr>
          <a:xfrm>
            <a:off x="1283187" y="3458668"/>
            <a:ext cx="241444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0096FF"/>
                </a:solidFill>
              </a:rPr>
              <a:t>Size = 4</a:t>
            </a:r>
          </a:p>
          <a:p>
            <a:r>
              <a:rPr kumimoji="1" lang="en-US" altLang="zh-CN" b="1" dirty="0">
                <a:solidFill>
                  <a:srgbClr val="0096FF"/>
                </a:solidFill>
              </a:rPr>
              <a:t>Minimum degree = 2</a:t>
            </a:r>
            <a:endParaRPr kumimoji="1" lang="zh-CN" altLang="en-US" b="1" dirty="0">
              <a:solidFill>
                <a:srgbClr val="0096FF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19FAAE1-C858-AA47-B776-721947A36C05}"/>
              </a:ext>
            </a:extLst>
          </p:cNvPr>
          <p:cNvSpPr txBox="1"/>
          <p:nvPr/>
        </p:nvSpPr>
        <p:spPr>
          <a:xfrm>
            <a:off x="1291848" y="3458668"/>
            <a:ext cx="241444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0096FF"/>
                </a:solidFill>
              </a:rPr>
              <a:t>Size = 5</a:t>
            </a:r>
          </a:p>
          <a:p>
            <a:r>
              <a:rPr kumimoji="1" lang="en-US" altLang="zh-CN" b="1" dirty="0">
                <a:solidFill>
                  <a:srgbClr val="0096FF"/>
                </a:solidFill>
              </a:rPr>
              <a:t>Minimum degree = 3</a:t>
            </a:r>
            <a:endParaRPr kumimoji="1" lang="zh-CN" altLang="en-US" b="1" dirty="0">
              <a:solidFill>
                <a:srgbClr val="0096FF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86B501D-A868-A44A-A454-171892376213}"/>
              </a:ext>
            </a:extLst>
          </p:cNvPr>
          <p:cNvSpPr txBox="1"/>
          <p:nvPr/>
        </p:nvSpPr>
        <p:spPr>
          <a:xfrm>
            <a:off x="1286035" y="3458701"/>
            <a:ext cx="241444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0096FF"/>
                </a:solidFill>
              </a:rPr>
              <a:t>Size = 10</a:t>
            </a:r>
          </a:p>
          <a:p>
            <a:r>
              <a:rPr kumimoji="1" lang="en-US" altLang="zh-CN" b="1" dirty="0">
                <a:solidFill>
                  <a:srgbClr val="0096FF"/>
                </a:solidFill>
              </a:rPr>
              <a:t>Minimum degree = 3</a:t>
            </a:r>
            <a:endParaRPr kumimoji="1" lang="zh-CN" altLang="en-US" b="1" dirty="0">
              <a:solidFill>
                <a:srgbClr val="0096FF"/>
              </a:solidFill>
            </a:endParaRPr>
          </a:p>
        </p:txBody>
      </p: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B072021C-807B-2F47-A1AE-EEC34E7B73D2}"/>
              </a:ext>
            </a:extLst>
          </p:cNvPr>
          <p:cNvCxnSpPr>
            <a:cxnSpLocks/>
          </p:cNvCxnSpPr>
          <p:nvPr/>
        </p:nvCxnSpPr>
        <p:spPr>
          <a:xfrm flipH="1">
            <a:off x="2029971" y="3354094"/>
            <a:ext cx="403427" cy="5290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EC7E21E8-46D3-204E-B9D7-E8F152138BBA}"/>
              </a:ext>
            </a:extLst>
          </p:cNvPr>
          <p:cNvCxnSpPr>
            <a:cxnSpLocks/>
          </p:cNvCxnSpPr>
          <p:nvPr/>
        </p:nvCxnSpPr>
        <p:spPr>
          <a:xfrm>
            <a:off x="1974831" y="3390620"/>
            <a:ext cx="467228" cy="492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306224E5-8C98-B94F-9550-A2F6444B3D7E}"/>
              </a:ext>
            </a:extLst>
          </p:cNvPr>
          <p:cNvSpPr txBox="1"/>
          <p:nvPr/>
        </p:nvSpPr>
        <p:spPr>
          <a:xfrm>
            <a:off x="4813810" y="5051546"/>
            <a:ext cx="234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A social network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6952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2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0F44DC3-9FBF-934B-B8CA-41FD8E7C0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SCS problem is NP-hard.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388A30-F4F3-EC4D-960C-F99E6722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Hardness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A77898-8AD8-1644-AC0D-F0F2FCB4B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8431-077E-A44D-B4D7-81190C0B1D48}" type="datetime1">
              <a:rPr kumimoji="1" lang="zh-CN" altLang="en-US" smtClean="0"/>
              <a:pPr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668E4C-C61D-4247-90A0-54953D85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5DF382-90F6-344B-BF54-E49FD118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927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9D45B43-3CB6-2F46-AEED-665D8A428B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975" y="1126475"/>
                <a:ext cx="10945613" cy="545368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kumimoji="1" lang="en-US" altLang="zh-CN" b="1" dirty="0"/>
                  <a:t>Main idea</a:t>
                </a:r>
                <a:r>
                  <a:rPr kumimoji="1" lang="en-US" altLang="zh-CN" dirty="0"/>
                  <a:t>: enumerate all feasible communities and identifying the one with the largest min-degree.</a:t>
                </a:r>
              </a:p>
              <a:p>
                <a:r>
                  <a:rPr kumimoji="1" lang="en-US" altLang="zh-CN" b="1" dirty="0"/>
                  <a:t>Algorithm</a:t>
                </a:r>
                <a:r>
                  <a:rPr kumimoji="1" lang="en-US" altLang="zh-CN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zh-CN" dirty="0"/>
                  <a:t> denotes the </a:t>
                </a:r>
                <a:r>
                  <a:rPr kumimoji="1" lang="en-US" altLang="zh-CN" dirty="0">
                    <a:solidFill>
                      <a:srgbClr val="EE5D33"/>
                    </a:solidFill>
                  </a:rPr>
                  <a:t>intermediate solution set</a:t>
                </a:r>
                <a:r>
                  <a:rPr kumimoji="1" lang="en-US" altLang="zh-CN" dirty="0"/>
                  <a:t>, which is initialized as: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kumimoji="1"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dirty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zh-CN" dirty="0"/>
                  <a:t> denotes the remaining set of </a:t>
                </a:r>
                <a:r>
                  <a:rPr kumimoji="1" lang="en-US" altLang="zh-CN" dirty="0">
                    <a:solidFill>
                      <a:srgbClr val="EE5D33"/>
                    </a:solidFill>
                  </a:rPr>
                  <a:t>candidate vertices</a:t>
                </a:r>
                <a:r>
                  <a:rPr kumimoji="1" lang="en-US" altLang="zh-CN" dirty="0"/>
                  <a:t>, which is initialized as: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 \</m:t>
                    </m:r>
                    <m:r>
                      <m:rPr>
                        <m:lit/>
                      </m:rPr>
                      <a:rPr kumimoji="1"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kumimoji="1"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Select a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zh-CN" dirty="0"/>
                  <a:t> and generate two enumeration subspaces</a:t>
                </a:r>
              </a:p>
              <a:p>
                <a:pPr marL="1371600" lvl="2" indent="-457200">
                  <a:buSzPct val="80000"/>
                  <a:buFont typeface="+mj-ea"/>
                  <a:buAutoNum type="circleNumDbPlain"/>
                </a:pPr>
                <a:r>
                  <a:rPr kumimoji="1" lang="en-US" altLang="zh-CN" dirty="0"/>
                  <a:t>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/>
                  <a:t> from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zh-CN" dirty="0"/>
                  <a:t> to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zh-CN" dirty="0"/>
                  <a:t>,  i.e.,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\</m:t>
                    </m:r>
                    <m:r>
                      <m:rPr>
                        <m:lit/>
                      </m:rP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marL="1371600" lvl="2" indent="-457200">
                  <a:buSzPct val="80000"/>
                  <a:buFont typeface="+mj-ea"/>
                  <a:buAutoNum type="circleNumDbPlain"/>
                </a:pPr>
                <a:r>
                  <a:rPr kumimoji="1" lang="en-US" altLang="zh-CN" dirty="0"/>
                  <a:t>Discard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/>
                  <a:t> from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zh-CN" dirty="0"/>
                  <a:t>,  i.e.,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\ {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})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Conduct a </a:t>
                </a:r>
                <a:r>
                  <a:rPr kumimoji="1" lang="en-US" altLang="zh-CN" dirty="0">
                    <a:solidFill>
                      <a:srgbClr val="EE5D33"/>
                    </a:solidFill>
                  </a:rPr>
                  <a:t>recursion</a:t>
                </a:r>
                <a:r>
                  <a:rPr kumimoji="1" lang="en-US" altLang="zh-CN" dirty="0"/>
                  <a:t> on each of the two enumeration subspaces</a:t>
                </a:r>
              </a:p>
              <a:p>
                <a:r>
                  <a:rPr kumimoji="1" lang="en-US" altLang="zh-CN" b="1" dirty="0"/>
                  <a:t>Note</a:t>
                </a:r>
                <a:r>
                  <a:rPr kumimoji="1" lang="en-US" altLang="zh-CN" dirty="0"/>
                  <a:t>:</a:t>
                </a:r>
              </a:p>
              <a:p>
                <a:pPr lvl="1"/>
                <a:r>
                  <a:rPr kumimoji="1" lang="en-US" altLang="zh-CN" dirty="0"/>
                  <a:t>In the algorithm, we use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en-US" altLang="zh-CN" dirty="0"/>
                  <a:t> to maintain the currently found </a:t>
                </a:r>
                <a:r>
                  <a:rPr kumimoji="1" lang="en-US" altLang="zh-CN" dirty="0">
                    <a:solidFill>
                      <a:srgbClr val="EE5D33"/>
                    </a:solidFill>
                  </a:rPr>
                  <a:t>best</a:t>
                </a:r>
                <a:r>
                  <a:rPr kumimoji="1" lang="en-US" altLang="zh-CN" dirty="0"/>
                  <a:t> community.</a:t>
                </a:r>
              </a:p>
              <a:p>
                <a:pPr lvl="1"/>
                <a:r>
                  <a:rPr kumimoji="1" lang="en-US" altLang="zh-CN" dirty="0"/>
                  <a:t>When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zh-CN" dirty="0"/>
                  <a:t> forms a </a:t>
                </a:r>
                <a:r>
                  <a:rPr kumimoji="1" lang="en-US" altLang="zh-CN" dirty="0">
                    <a:solidFill>
                      <a:srgbClr val="EE5D33"/>
                    </a:solidFill>
                  </a:rPr>
                  <a:t>feasible</a:t>
                </a:r>
                <a:r>
                  <a:rPr kumimoji="1" lang="en-US" altLang="zh-CN" dirty="0"/>
                  <a:t> solution (i.e.,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ℓ≤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|≤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kumimoji="1" lang="en-US" altLang="zh-CN" dirty="0"/>
                  <a:t>) and is </a:t>
                </a:r>
                <a:r>
                  <a:rPr kumimoji="1" lang="en-US" altLang="zh-CN" dirty="0">
                    <a:solidFill>
                      <a:srgbClr val="EE5D33"/>
                    </a:solidFill>
                  </a:rPr>
                  <a:t>better</a:t>
                </a:r>
                <a:r>
                  <a:rPr kumimoji="1" lang="en-US" altLang="zh-CN" dirty="0"/>
                  <a:t> than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en-US" altLang="zh-CN" dirty="0"/>
                  <a:t> (i.e., has larger minimum degree), we update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9D45B43-3CB6-2F46-AEED-665D8A428B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975" y="1126475"/>
                <a:ext cx="10945613" cy="5453683"/>
              </a:xfrm>
              <a:blipFill>
                <a:blip r:embed="rId3"/>
                <a:stretch>
                  <a:fillRect l="-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4947DF01-6EAC-D64B-9E26-4E046367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 Basic Enumeration Algorithm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3C95EA-12B7-CA4D-AE2E-4E49D6BF4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8431-077E-A44D-B4D7-81190C0B1D48}" type="datetime1">
              <a:rPr kumimoji="1" lang="zh-CN" altLang="en-US" smtClean="0"/>
              <a:pPr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0D42A4-826D-6445-A463-67CC0CA1D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C41AA2-8C5E-E041-955C-D8AC43CF4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715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F350996-10BD-6A4C-8EFD-F4D4D28D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845269-15C4-384B-88EA-C773607F7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8431-077E-A44D-B4D7-81190C0B1D48}" type="datetime1">
              <a:rPr kumimoji="1" lang="zh-CN" altLang="en-US" smtClean="0"/>
              <a:pPr/>
              <a:t>2023/9/18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E93EC3-289F-4742-9A37-99A89D863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Efficient Size-Bounded Community Search over Large Networks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BB54EB-1574-EB46-A055-1C2D4074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690A2-A5B1-DD4F-BC4F-3625D575A788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AB3874-AE91-0C4A-B097-C2F1E1057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679"/>
          <a:stretch/>
        </p:blipFill>
        <p:spPr>
          <a:xfrm>
            <a:off x="6393044" y="1510882"/>
            <a:ext cx="4914900" cy="28478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E864B0-2AAD-6446-9FD5-68F3F3286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48" y="1377038"/>
            <a:ext cx="3964750" cy="1749489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7FFB39CF-BD30-D843-A845-F5BBA7C71948}"/>
              </a:ext>
            </a:extLst>
          </p:cNvPr>
          <p:cNvSpPr/>
          <p:nvPr/>
        </p:nvSpPr>
        <p:spPr>
          <a:xfrm>
            <a:off x="1039994" y="1434682"/>
            <a:ext cx="356945" cy="356017"/>
          </a:xfrm>
          <a:prstGeom prst="ellipse">
            <a:avLst/>
          </a:prstGeom>
          <a:solidFill>
            <a:srgbClr val="EE5D33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96F57FF-8660-FD4B-B2B8-311A2F0179AD}"/>
                  </a:ext>
                </a:extLst>
              </p:cNvPr>
              <p:cNvSpPr txBox="1"/>
              <p:nvPr/>
            </p:nvSpPr>
            <p:spPr>
              <a:xfrm>
                <a:off x="847916" y="3440498"/>
                <a:ext cx="31946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2000" b="1" dirty="0"/>
                  <a:t>Query vertex </a:t>
                </a:r>
                <a:r>
                  <a:rPr kumimoji="1" lang="en-US" altLang="zh-CN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zh-CN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2000" b="1" dirty="0"/>
                  <a:t>Size constraint </a:t>
                </a:r>
                <a:r>
                  <a:rPr kumimoji="1" lang="en-US" altLang="zh-CN" sz="20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[3, 5]</m:t>
                    </m:r>
                  </m:oMath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96F57FF-8660-FD4B-B2B8-311A2F017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16" y="3440498"/>
                <a:ext cx="3194614" cy="707886"/>
              </a:xfrm>
              <a:prstGeom prst="rect">
                <a:avLst/>
              </a:prstGeom>
              <a:blipFill>
                <a:blip r:embed="rId5"/>
                <a:stretch>
                  <a:fillRect l="-1581" t="-3509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43DC84C8-2775-D24F-9512-69806EB3D94A}"/>
              </a:ext>
            </a:extLst>
          </p:cNvPr>
          <p:cNvSpPr txBox="1"/>
          <p:nvPr/>
        </p:nvSpPr>
        <p:spPr>
          <a:xfrm>
            <a:off x="7520232" y="4885867"/>
            <a:ext cx="325873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Binary search tree</a:t>
            </a:r>
            <a:endParaRPr kumimoji="1" lang="zh-CN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C2043C7-A1C4-3C41-BCD8-B69DA30B7105}"/>
                  </a:ext>
                </a:extLst>
              </p:cNvPr>
              <p:cNvSpPr txBox="1"/>
              <p:nvPr/>
            </p:nvSpPr>
            <p:spPr>
              <a:xfrm>
                <a:off x="8423891" y="832304"/>
                <a:ext cx="14658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CN" b="0" i="1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EE5D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EE5D33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EE5D3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b="0" i="0" dirty="0">
                    <a:solidFill>
                      <a:srgbClr val="EE5D33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kumimoji="1" lang="en-US" altLang="zh-CN" b="0" i="1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dirty="0">
                    <a:solidFill>
                      <a:srgbClr val="EE5D33"/>
                    </a:solidFill>
                  </a:rPr>
                  <a:t> </a:t>
                </a:r>
                <a:endParaRPr kumimoji="1" lang="zh-CN" altLang="en-US" dirty="0">
                  <a:solidFill>
                    <a:srgbClr val="EE5D33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C2043C7-A1C4-3C41-BCD8-B69DA30B7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891" y="832304"/>
                <a:ext cx="1465851" cy="646331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>
            <a:extLst>
              <a:ext uri="{FF2B5EF4-FFF2-40B4-BE49-F238E27FC236}">
                <a16:creationId xmlns:a16="http://schemas.microsoft.com/office/drawing/2014/main" id="{AF0A5167-DAC0-EE41-966B-F7AB1DC0AB7C}"/>
              </a:ext>
            </a:extLst>
          </p:cNvPr>
          <p:cNvSpPr/>
          <p:nvPr/>
        </p:nvSpPr>
        <p:spPr>
          <a:xfrm rot="3261012">
            <a:off x="8393028" y="1780450"/>
            <a:ext cx="223362" cy="86277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下箭头 13">
            <a:extLst>
              <a:ext uri="{FF2B5EF4-FFF2-40B4-BE49-F238E27FC236}">
                <a16:creationId xmlns:a16="http://schemas.microsoft.com/office/drawing/2014/main" id="{8FB7BF35-6895-3B4D-96A7-CB7C6F9493B5}"/>
              </a:ext>
            </a:extLst>
          </p:cNvPr>
          <p:cNvSpPr/>
          <p:nvPr/>
        </p:nvSpPr>
        <p:spPr>
          <a:xfrm rot="18250486">
            <a:off x="9566774" y="1765930"/>
            <a:ext cx="223362" cy="86277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1A0FA23-3043-AD4E-84E9-30F8E6B01C15}"/>
                  </a:ext>
                </a:extLst>
              </p:cNvPr>
              <p:cNvSpPr txBox="1"/>
              <p:nvPr/>
            </p:nvSpPr>
            <p:spPr>
              <a:xfrm>
                <a:off x="6213170" y="1717265"/>
                <a:ext cx="17681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CN" b="0" i="1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EE5D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EE5D33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EE5D3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EE5D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EE5D33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EE5D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b="0" i="0" dirty="0">
                    <a:solidFill>
                      <a:srgbClr val="EE5D33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kumimoji="1"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dirty="0">
                    <a:solidFill>
                      <a:srgbClr val="EE5D33"/>
                    </a:solidFill>
                  </a:rPr>
                  <a:t> </a:t>
                </a:r>
                <a:endParaRPr kumimoji="1" lang="zh-CN" altLang="en-US" dirty="0">
                  <a:solidFill>
                    <a:srgbClr val="EE5D33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1A0FA23-3043-AD4E-84E9-30F8E6B01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170" y="1717265"/>
                <a:ext cx="1768113" cy="646331"/>
              </a:xfrm>
              <a:prstGeom prst="rect">
                <a:avLst/>
              </a:prstGeom>
              <a:blipFill>
                <a:blip r:embed="rId7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764D392-58F3-CE4A-9C30-69D59848C79F}"/>
                  </a:ext>
                </a:extLst>
              </p:cNvPr>
              <p:cNvSpPr txBox="1"/>
              <p:nvPr/>
            </p:nvSpPr>
            <p:spPr>
              <a:xfrm>
                <a:off x="10423887" y="1717264"/>
                <a:ext cx="17681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CN" b="0" i="1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EE5D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EE5D33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EE5D3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b="0" i="1" dirty="0">
                    <a:solidFill>
                      <a:srgbClr val="EE5D33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kumimoji="1"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dirty="0">
                    <a:solidFill>
                      <a:srgbClr val="EE5D33"/>
                    </a:solidFill>
                  </a:rPr>
                  <a:t> </a:t>
                </a:r>
                <a:endParaRPr kumimoji="1" lang="zh-CN" altLang="en-US" dirty="0">
                  <a:solidFill>
                    <a:srgbClr val="EE5D33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764D392-58F3-CE4A-9C30-69D59848C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887" y="1717264"/>
                <a:ext cx="1768113" cy="646331"/>
              </a:xfrm>
              <a:prstGeom prst="rect">
                <a:avLst/>
              </a:prstGeom>
              <a:blipFill>
                <a:blip r:embed="rId8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下箭头 16">
            <a:extLst>
              <a:ext uri="{FF2B5EF4-FFF2-40B4-BE49-F238E27FC236}">
                <a16:creationId xmlns:a16="http://schemas.microsoft.com/office/drawing/2014/main" id="{E07A89CC-749E-264F-A962-CEB374605A65}"/>
              </a:ext>
            </a:extLst>
          </p:cNvPr>
          <p:cNvSpPr/>
          <p:nvPr/>
        </p:nvSpPr>
        <p:spPr>
          <a:xfrm rot="2669598">
            <a:off x="7505817" y="2691132"/>
            <a:ext cx="195670" cy="60754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086D687-1F38-DF41-9AEF-003C5F2703DA}"/>
                  </a:ext>
                </a:extLst>
              </p:cNvPr>
              <p:cNvSpPr txBox="1"/>
              <p:nvPr/>
            </p:nvSpPr>
            <p:spPr>
              <a:xfrm>
                <a:off x="5001456" y="2630391"/>
                <a:ext cx="20957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CN" b="0" i="1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EE5D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EE5D33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EE5D3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EE5D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EE5D33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EE5D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EE5D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EE5D33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EE5D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b="0" i="0" dirty="0">
                    <a:solidFill>
                      <a:srgbClr val="EE5D33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kumimoji="1" lang="en-US" altLang="zh-CN" i="1">
                        <a:solidFill>
                          <a:srgbClr val="EE5D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EE5D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0" smtClean="0">
                        <a:solidFill>
                          <a:srgbClr val="EE5D33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dirty="0">
                    <a:solidFill>
                      <a:srgbClr val="EE5D33"/>
                    </a:solidFill>
                  </a:rPr>
                  <a:t> </a:t>
                </a:r>
                <a:endParaRPr kumimoji="1" lang="zh-CN" altLang="en-US" dirty="0">
                  <a:solidFill>
                    <a:srgbClr val="EE5D33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086D687-1F38-DF41-9AEF-003C5F270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456" y="2630391"/>
                <a:ext cx="2095770" cy="646331"/>
              </a:xfrm>
              <a:prstGeom prst="rect">
                <a:avLst/>
              </a:prstGeom>
              <a:blipFill>
                <a:blip r:embed="rId9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9BF3305-C00A-4E49-BDD6-389AB4E91E00}"/>
                  </a:ext>
                </a:extLst>
              </p:cNvPr>
              <p:cNvSpPr txBox="1"/>
              <p:nvPr/>
            </p:nvSpPr>
            <p:spPr>
              <a:xfrm>
                <a:off x="4671318" y="3212743"/>
                <a:ext cx="1747126" cy="937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0096FF"/>
                    </a:solidFill>
                  </a:rPr>
                  <a:t>Update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b="1" i="0" smtClean="0">
                        <a:solidFill>
                          <a:srgbClr val="0096FF"/>
                        </a:solidFill>
                        <a:latin typeface="Cambria Math" panose="02040503050406030204" pitchFamily="18" charset="0"/>
                      </a:rPr>
                      <m:t>𝐇</m:t>
                    </m:r>
                    <m:r>
                      <a:rPr kumimoji="1" lang="en-US" altLang="zh-CN" b="1" i="1" smtClean="0">
                        <a:solidFill>
                          <a:srgbClr val="0096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1" i="1" smtClean="0">
                            <a:solidFill>
                              <a:srgbClr val="009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1" i="1" smtClean="0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 smtClean="0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b="1" i="1" smtClean="0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zh-CN" b="1" i="1" smtClean="0">
                            <a:solidFill>
                              <a:srgbClr val="0096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1" i="1" smtClean="0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 smtClean="0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b="1" i="1" smtClean="0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zh-CN" b="1" i="1" smtClean="0">
                            <a:solidFill>
                              <a:srgbClr val="0096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CN" b="1" i="1" smtClean="0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 smtClean="0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b="1" i="1" smtClean="0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b="1" i="0" dirty="0">
                    <a:solidFill>
                      <a:srgbClr val="0096FF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CN" b="1" i="1" smtClean="0">
                            <a:solidFill>
                              <a:srgbClr val="0096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1" i="1" smtClean="0">
                            <a:solidFill>
                              <a:srgbClr val="0096FF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acc>
                    <m:r>
                      <a:rPr kumimoji="1" lang="en-US" altLang="zh-CN" b="1" i="1" smtClean="0">
                        <a:solidFill>
                          <a:srgbClr val="0096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solidFill>
                          <a:srgbClr val="0096FF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kumimoji="1" lang="en-US" altLang="zh-CN" b="1" i="0" dirty="0">
                    <a:solidFill>
                      <a:srgbClr val="0096FF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9BF3305-C00A-4E49-BDD6-389AB4E91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318" y="3212743"/>
                <a:ext cx="1747126" cy="937757"/>
              </a:xfrm>
              <a:prstGeom prst="rect">
                <a:avLst/>
              </a:prstGeom>
              <a:blipFill>
                <a:blip r:embed="rId10"/>
                <a:stretch>
                  <a:fillRect l="-2878" t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下箭头 19">
            <a:extLst>
              <a:ext uri="{FF2B5EF4-FFF2-40B4-BE49-F238E27FC236}">
                <a16:creationId xmlns:a16="http://schemas.microsoft.com/office/drawing/2014/main" id="{82F7A205-F05C-D747-B11D-AB80CBA8BD35}"/>
              </a:ext>
            </a:extLst>
          </p:cNvPr>
          <p:cNvSpPr/>
          <p:nvPr/>
        </p:nvSpPr>
        <p:spPr>
          <a:xfrm rot="2669598">
            <a:off x="6776011" y="3472782"/>
            <a:ext cx="195670" cy="60754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下箭头 20">
            <a:extLst>
              <a:ext uri="{FF2B5EF4-FFF2-40B4-BE49-F238E27FC236}">
                <a16:creationId xmlns:a16="http://schemas.microsoft.com/office/drawing/2014/main" id="{EEE20EF1-01CF-9149-9D43-B5F8D4354833}"/>
              </a:ext>
            </a:extLst>
          </p:cNvPr>
          <p:cNvSpPr/>
          <p:nvPr/>
        </p:nvSpPr>
        <p:spPr>
          <a:xfrm rot="19348095">
            <a:off x="7473080" y="3473880"/>
            <a:ext cx="195670" cy="60754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2E5207B7-C653-FC4F-B199-ACF21702AD40}"/>
              </a:ext>
            </a:extLst>
          </p:cNvPr>
          <p:cNvSpPr/>
          <p:nvPr/>
        </p:nvSpPr>
        <p:spPr>
          <a:xfrm rot="19348095">
            <a:off x="8230524" y="2672453"/>
            <a:ext cx="195670" cy="60754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下箭头 22">
            <a:extLst>
              <a:ext uri="{FF2B5EF4-FFF2-40B4-BE49-F238E27FC236}">
                <a16:creationId xmlns:a16="http://schemas.microsoft.com/office/drawing/2014/main" id="{7237A8DF-51C4-3F46-B423-F8AE7CDFEA18}"/>
              </a:ext>
            </a:extLst>
          </p:cNvPr>
          <p:cNvSpPr/>
          <p:nvPr/>
        </p:nvSpPr>
        <p:spPr>
          <a:xfrm rot="19348095">
            <a:off x="10554703" y="2716846"/>
            <a:ext cx="195670" cy="60754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下箭头 23">
            <a:extLst>
              <a:ext uri="{FF2B5EF4-FFF2-40B4-BE49-F238E27FC236}">
                <a16:creationId xmlns:a16="http://schemas.microsoft.com/office/drawing/2014/main" id="{7AB27B9F-79D0-E340-BE44-F3AF4FF44BDB}"/>
              </a:ext>
            </a:extLst>
          </p:cNvPr>
          <p:cNvSpPr/>
          <p:nvPr/>
        </p:nvSpPr>
        <p:spPr>
          <a:xfrm rot="2669598">
            <a:off x="9817155" y="2684836"/>
            <a:ext cx="195670" cy="60754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2687EB7-BEAA-234E-92B0-33831F5A3CEC}"/>
                  </a:ext>
                </a:extLst>
              </p:cNvPr>
              <p:cNvSpPr txBox="1"/>
              <p:nvPr/>
            </p:nvSpPr>
            <p:spPr>
              <a:xfrm>
                <a:off x="7779350" y="3975235"/>
                <a:ext cx="3135831" cy="12195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>
                    <a:solidFill>
                      <a:srgbClr val="0096FF"/>
                    </a:solidFill>
                  </a:rPr>
                  <a:t>Optimal solution: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0096FF"/>
                        </a:solidFill>
                        <a:latin typeface="Cambria Math" panose="02040503050406030204" pitchFamily="18" charset="0"/>
                      </a:rPr>
                      <m:t>𝐇</m:t>
                    </m:r>
                    <m:r>
                      <a:rPr kumimoji="1" lang="en-US" altLang="zh-CN" sz="2400" b="1" i="1" smtClean="0">
                        <a:solidFill>
                          <a:srgbClr val="0096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2400" b="1" i="1">
                            <a:solidFill>
                              <a:srgbClr val="009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1" i="1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 smtClean="0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400" b="1" i="1" smtClean="0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zh-CN" sz="2400" b="1" i="1" smtClean="0">
                            <a:solidFill>
                              <a:srgbClr val="0096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b="1" i="1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 smtClean="0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400" b="1" i="1" smtClean="0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zh-CN" sz="2400" b="1" i="1" smtClean="0">
                            <a:solidFill>
                              <a:srgbClr val="0096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CN" sz="2400" b="1" i="1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 smtClean="0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400" b="1" i="1" smtClean="0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zh-CN" sz="2400" b="1" i="1" smtClean="0">
                            <a:solidFill>
                              <a:srgbClr val="0096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CN" sz="2400" b="1" i="1" smtClean="0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 smtClean="0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400" b="1" i="1" smtClean="0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kumimoji="1" lang="en-US" altLang="zh-CN" sz="2400" b="1" i="1" smtClean="0">
                            <a:solidFill>
                              <a:srgbClr val="0096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CN" sz="2400" b="1" i="1" smtClean="0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 smtClean="0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400" b="1" i="1" smtClean="0">
                                <a:solidFill>
                                  <a:srgbClr val="0096FF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sz="2400" b="1" dirty="0">
                    <a:solidFill>
                      <a:srgbClr val="0096FF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CN" sz="2400" b="1" i="1">
                            <a:solidFill>
                              <a:srgbClr val="0096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1" i="1" smtClean="0">
                            <a:solidFill>
                              <a:srgbClr val="0096FF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acc>
                    <m:r>
                      <a:rPr kumimoji="1" lang="en-US" altLang="zh-CN" sz="2400" b="1" i="1" smtClean="0">
                        <a:solidFill>
                          <a:srgbClr val="0096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1" i="1" smtClean="0">
                        <a:solidFill>
                          <a:srgbClr val="0096FF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zh-CN" sz="2400" b="1" dirty="0">
                    <a:solidFill>
                      <a:srgbClr val="0096FF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2687EB7-BEAA-234E-92B0-33831F5A3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350" y="3975235"/>
                <a:ext cx="3135831" cy="1219565"/>
              </a:xfrm>
              <a:prstGeom prst="rect">
                <a:avLst/>
              </a:prstGeom>
              <a:blipFill>
                <a:blip r:embed="rId11"/>
                <a:stretch>
                  <a:fillRect l="-3226" t="-3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85DD54C7-9016-2D45-922C-1D0003D3642B}"/>
              </a:ext>
            </a:extLst>
          </p:cNvPr>
          <p:cNvSpPr txBox="1"/>
          <p:nvPr/>
        </p:nvSpPr>
        <p:spPr>
          <a:xfrm>
            <a:off x="1046742" y="4534578"/>
            <a:ext cx="5545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Limitations</a:t>
            </a:r>
            <a:r>
              <a:rPr kumimoji="1" lang="en-US" altLang="zh-CN" sz="2400" dirty="0">
                <a:solidFill>
                  <a:srgbClr val="FF000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FF0000"/>
                </a:solidFill>
              </a:rPr>
              <a:t>Large search space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B6C5E06-4DEF-4C45-A1E0-84CD4F29A89E}"/>
              </a:ext>
            </a:extLst>
          </p:cNvPr>
          <p:cNvSpPr/>
          <p:nvPr/>
        </p:nvSpPr>
        <p:spPr>
          <a:xfrm>
            <a:off x="8328359" y="1081196"/>
            <a:ext cx="1494211" cy="429686"/>
          </a:xfrm>
          <a:custGeom>
            <a:avLst/>
            <a:gdLst>
              <a:gd name="connsiteX0" fmla="*/ 0 w 1494211"/>
              <a:gd name="connsiteY0" fmla="*/ 214843 h 429686"/>
              <a:gd name="connsiteX1" fmla="*/ 747106 w 1494211"/>
              <a:gd name="connsiteY1" fmla="*/ 0 h 429686"/>
              <a:gd name="connsiteX2" fmla="*/ 1494212 w 1494211"/>
              <a:gd name="connsiteY2" fmla="*/ 214843 h 429686"/>
              <a:gd name="connsiteX3" fmla="*/ 747106 w 1494211"/>
              <a:gd name="connsiteY3" fmla="*/ 429686 h 429686"/>
              <a:gd name="connsiteX4" fmla="*/ 0 w 1494211"/>
              <a:gd name="connsiteY4" fmla="*/ 214843 h 4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4211" h="429686" extrusionOk="0">
                <a:moveTo>
                  <a:pt x="0" y="214843"/>
                </a:moveTo>
                <a:cubicBezTo>
                  <a:pt x="-68923" y="53675"/>
                  <a:pt x="286999" y="17824"/>
                  <a:pt x="747106" y="0"/>
                </a:cubicBezTo>
                <a:cubicBezTo>
                  <a:pt x="1174638" y="3140"/>
                  <a:pt x="1483476" y="96529"/>
                  <a:pt x="1494212" y="214843"/>
                </a:cubicBezTo>
                <a:cubicBezTo>
                  <a:pt x="1477950" y="349378"/>
                  <a:pt x="1151119" y="477232"/>
                  <a:pt x="747106" y="429686"/>
                </a:cubicBezTo>
                <a:cubicBezTo>
                  <a:pt x="312743" y="417787"/>
                  <a:pt x="18116" y="342154"/>
                  <a:pt x="0" y="214843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4C6C9F4E-352A-C84C-9B0D-27FD06492F3A}"/>
              </a:ext>
            </a:extLst>
          </p:cNvPr>
          <p:cNvCxnSpPr>
            <a:cxnSpLocks/>
          </p:cNvCxnSpPr>
          <p:nvPr/>
        </p:nvCxnSpPr>
        <p:spPr>
          <a:xfrm flipH="1">
            <a:off x="10603274" y="3034475"/>
            <a:ext cx="689032" cy="6789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3C52FF9-DD86-7A48-8ADC-D869FAE7C5AF}"/>
              </a:ext>
            </a:extLst>
          </p:cNvPr>
          <p:cNvCxnSpPr>
            <a:cxnSpLocks/>
          </p:cNvCxnSpPr>
          <p:nvPr/>
        </p:nvCxnSpPr>
        <p:spPr>
          <a:xfrm>
            <a:off x="10616825" y="3034475"/>
            <a:ext cx="691119" cy="69801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7C480E27-5876-4F4E-B1FC-A6CDC81CDE2C}"/>
              </a:ext>
            </a:extLst>
          </p:cNvPr>
          <p:cNvCxnSpPr>
            <a:cxnSpLocks/>
          </p:cNvCxnSpPr>
          <p:nvPr/>
        </p:nvCxnSpPr>
        <p:spPr>
          <a:xfrm flipH="1">
            <a:off x="9216555" y="2995464"/>
            <a:ext cx="689032" cy="6789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11A94D90-E3B5-E648-BE0A-845EFEF79E31}"/>
              </a:ext>
            </a:extLst>
          </p:cNvPr>
          <p:cNvCxnSpPr>
            <a:cxnSpLocks/>
          </p:cNvCxnSpPr>
          <p:nvPr/>
        </p:nvCxnSpPr>
        <p:spPr>
          <a:xfrm>
            <a:off x="9230106" y="2995464"/>
            <a:ext cx="691119" cy="69801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6DA19BFF-383D-7D4B-8542-052E304CDFBB}"/>
              </a:ext>
            </a:extLst>
          </p:cNvPr>
          <p:cNvCxnSpPr>
            <a:cxnSpLocks/>
          </p:cNvCxnSpPr>
          <p:nvPr/>
        </p:nvCxnSpPr>
        <p:spPr>
          <a:xfrm flipH="1">
            <a:off x="8254158" y="3008848"/>
            <a:ext cx="689032" cy="6789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C4C8FEE2-EDF1-A646-B730-164D98D46AF9}"/>
              </a:ext>
            </a:extLst>
          </p:cNvPr>
          <p:cNvCxnSpPr>
            <a:cxnSpLocks/>
          </p:cNvCxnSpPr>
          <p:nvPr/>
        </p:nvCxnSpPr>
        <p:spPr>
          <a:xfrm>
            <a:off x="8267709" y="3008848"/>
            <a:ext cx="691119" cy="69801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FF0BFE8-1F35-544C-890F-9EFA129FAE20}"/>
              </a:ext>
            </a:extLst>
          </p:cNvPr>
          <p:cNvSpPr txBox="1"/>
          <p:nvPr/>
        </p:nvSpPr>
        <p:spPr>
          <a:xfrm>
            <a:off x="1046038" y="5308200"/>
            <a:ext cx="5545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FF0000"/>
                </a:solidFill>
              </a:rPr>
              <a:t>No pruning based upper bound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48680E9-613A-664E-830F-55CE4FDD5B3B}"/>
              </a:ext>
            </a:extLst>
          </p:cNvPr>
          <p:cNvSpPr txBox="1"/>
          <p:nvPr/>
        </p:nvSpPr>
        <p:spPr>
          <a:xfrm>
            <a:off x="1050953" y="5749417"/>
            <a:ext cx="5545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FF0000"/>
                </a:solidFill>
              </a:rPr>
              <a:t>Naive branching rule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55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34" grpId="0"/>
      <p:bldP spid="35" grpId="0"/>
    </p:bldLst>
  </p:timing>
</p:sld>
</file>

<file path=ppt/theme/theme1.xml><?xml version="1.0" encoding="utf-8"?>
<a:theme xmlns:a="http://schemas.openxmlformats.org/drawingml/2006/main" name="USYD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YD presentation" id="{84FE0377-5FCE-EC42-A012-23845E4D765D}" vid="{94364266-7ADC-0E43-8744-9BD62DDB47C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USYD presentation</Template>
  <TotalTime>3327</TotalTime>
  <Words>1871</Words>
  <Application>Microsoft Macintosh PowerPoint</Application>
  <PresentationFormat>宽屏</PresentationFormat>
  <Paragraphs>274</Paragraphs>
  <Slides>21</Slides>
  <Notes>20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等线</vt:lpstr>
      <vt:lpstr>等线 Light</vt:lpstr>
      <vt:lpstr>Arial</vt:lpstr>
      <vt:lpstr>Cambria Math</vt:lpstr>
      <vt:lpstr>Courier New</vt:lpstr>
      <vt:lpstr>Times</vt:lpstr>
      <vt:lpstr>Times New Roman</vt:lpstr>
      <vt:lpstr>Wingdings</vt:lpstr>
      <vt:lpstr>USYD presentation</vt:lpstr>
      <vt:lpstr>Efficient Size-Bounded Community Search over Large Networks</vt:lpstr>
      <vt:lpstr>Introduction</vt:lpstr>
      <vt:lpstr>Introduction</vt:lpstr>
      <vt:lpstr>Introduction</vt:lpstr>
      <vt:lpstr>Size-Bounded Community Search (SCS)</vt:lpstr>
      <vt:lpstr>Example</vt:lpstr>
      <vt:lpstr>Hardness</vt:lpstr>
      <vt:lpstr>A Basic Enumeration Algorithm</vt:lpstr>
      <vt:lpstr>Example</vt:lpstr>
      <vt:lpstr>Our Contribution</vt:lpstr>
      <vt:lpstr>Upper Bound Technique</vt:lpstr>
      <vt:lpstr>Neighbor Reconstruction-based UB: U_nr</vt:lpstr>
      <vt:lpstr>Neighbor Reconstruction-based UB: U_nr</vt:lpstr>
      <vt:lpstr>Degree Classification-based UB: U_dc</vt:lpstr>
      <vt:lpstr>Degree Classification-based UB: U_dc</vt:lpstr>
      <vt:lpstr>Optimization on the computation of U_dc</vt:lpstr>
      <vt:lpstr>Experiments</vt:lpstr>
      <vt:lpstr>Effectiveness Evaluation</vt:lpstr>
      <vt:lpstr>Efficiency Evaluation</vt:lpstr>
      <vt:lpstr>Comparison with PSA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Kai YAO</dc:creator>
  <cp:lastModifiedBy>Kai Yao</cp:lastModifiedBy>
  <cp:revision>33</cp:revision>
  <dcterms:created xsi:type="dcterms:W3CDTF">2021-08-01T03:39:24Z</dcterms:created>
  <dcterms:modified xsi:type="dcterms:W3CDTF">2023-09-18T01:13:18Z</dcterms:modified>
</cp:coreProperties>
</file>